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Regular Brush" charset="1" panose="02000500000000000000"/>
      <p:regular r:id="rId27"/>
    </p:embeddedFont>
    <p:embeddedFont>
      <p:font typeface="마카롱" charset="1" panose="02000500020000020003"/>
      <p:regular r:id="rId28"/>
    </p:embeddedFont>
    <p:embeddedFont>
      <p:font typeface="윤고딕 Bold" charset="1" panose="020B0803000000000000"/>
      <p:regular r:id="rId29"/>
    </p:embeddedFont>
    <p:embeddedFont>
      <p:font typeface="윤고딕 Medium" charset="1" panose="020B0603000000000000"/>
      <p:regular r:id="rId30"/>
    </p:embeddedFont>
    <p:embeddedFont>
      <p:font typeface="윤고딕" charset="1" panose="020B0503000000000000"/>
      <p:regular r:id="rId31"/>
    </p:embeddedFont>
    <p:embeddedFont>
      <p:font typeface="210 수퍼사이즈" charset="1" panose="02020603020101020101"/>
      <p:regular r:id="rId32"/>
    </p:embeddedFont>
    <p:embeddedFont>
      <p:font typeface="Futura Bold" charset="1" panose="020B0702020204020203"/>
      <p:regular r:id="rId33"/>
    </p:embeddedFont>
    <p:embeddedFont>
      <p:font typeface="윤고딕 Semi-Bold" charset="1" panose="020B0603000000000000"/>
      <p:regular r:id="rId34"/>
    </p:embeddedFont>
    <p:embeddedFont>
      <p:font typeface="Futura Ultra-Bold" charset="1" panose="020B0802020204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notesSlides/notesSlide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3.xml" Type="http://schemas.openxmlformats.org/officeDocument/2006/relationships/notesSlide"/><Relationship Id="rId41" Target="notesSlides/notesSlide4.xml" Type="http://schemas.openxmlformats.org/officeDocument/2006/relationships/notesSlide"/><Relationship Id="rId42" Target="notesSlides/notesSlide5.xml" Type="http://schemas.openxmlformats.org/officeDocument/2006/relationships/notesSlide"/><Relationship Id="rId43" Target="notesSlides/notesSlide6.xml" Type="http://schemas.openxmlformats.org/officeDocument/2006/relationships/notesSlide"/><Relationship Id="rId44" Target="notesSlides/notesSlide7.xml" Type="http://schemas.openxmlformats.org/officeDocument/2006/relationships/notesSlide"/><Relationship Id="rId45" Target="notesSlides/notesSlide8.xml" Type="http://schemas.openxmlformats.org/officeDocument/2006/relationships/notesSlide"/><Relationship Id="rId46" Target="notesSlides/notesSlide9.xml" Type="http://schemas.openxmlformats.org/officeDocument/2006/relationships/notesSlide"/><Relationship Id="rId47" Target="notesSlides/notesSlide10.xml" Type="http://schemas.openxmlformats.org/officeDocument/2006/relationships/notesSlide"/><Relationship Id="rId48" Target="notesSlides/notesSlide11.xml" Type="http://schemas.openxmlformats.org/officeDocument/2006/relationships/notesSlide"/><Relationship Id="rId49" Target="notesSlides/notesSlide12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3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사용기술 </a:t>
            </a:r>
          </a:p>
          <a:p>
            <a:r>
              <a:rPr lang="en-US"/>
              <a:t>데이터 크롤링 -  크롬확장프로그램</a:t>
            </a:r>
          </a:p>
          <a:p>
            <a:r>
              <a:rPr lang="en-US"/>
              <a:t>데이터셋 분할 -  로보플로우</a:t>
            </a:r>
          </a:p>
          <a:p>
            <a:r>
              <a:rPr lang="en-US"/>
              <a:t>모델 학습 -  코랩</a:t>
            </a:r>
          </a:p>
          <a:p>
            <a:r>
              <a:rPr lang="en-US"/>
              <a:t>출력 화면 구현 -  비주얼 코드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첫번째 모델 (ver3)</a:t>
            </a:r>
          </a:p>
          <a:p>
            <a:r>
              <a:rPr lang="en-US"/>
              <a:t>yolo11n  colab </a:t>
            </a:r>
          </a:p>
          <a:p>
            <a:r>
              <a:rPr lang="en-US"/>
              <a:t>테스트에서 강아지 디텍팅 평균 0.3</a:t>
            </a:r>
          </a:p>
          <a:p>
            <a:r>
              <a:rPr lang="en-US"/>
              <a:t>-&gt; 너무 낮음</a:t>
            </a:r>
          </a:p>
          <a:p>
            <a:r>
              <a:rPr lang="en-US"/>
              <a:t>1) 거리가 너무 멀어 잡히지 않음 -&gt; 증강강화</a:t>
            </a:r>
          </a:p>
          <a:p>
            <a:r>
              <a:rPr lang="en-US"/>
              <a:t>2) 쇼핑몰에 다른객체 들이 너무 많아서 오탐지가 너무 많음 -&gt; 백그라운드 이미지를 학습시킴</a:t>
            </a:r>
          </a:p>
          <a:p>
            <a:r>
              <a:rPr lang="en-US"/>
              <a:t> </a:t>
            </a:r>
          </a:p>
          <a:p>
            <a:r>
              <a:rPr lang="en-US"/>
              <a:t>두번째 모델 (ver7)</a:t>
            </a:r>
          </a:p>
          <a:p>
            <a:r>
              <a:rPr lang="en-US"/>
              <a:t>증강 강화 모델</a:t>
            </a:r>
          </a:p>
          <a:p>
            <a:r>
              <a:rPr lang="en-US"/>
              <a:t/>
            </a:r>
          </a:p>
          <a:p>
            <a:r>
              <a:rPr lang="en-US"/>
              <a:t>[ver8 -&gt; 테스트 이미지에 동영상 일부를 캡쳐하여 학습시킨 모델]</a:t>
            </a:r>
          </a:p>
          <a:p>
            <a:r>
              <a:rPr lang="en-US"/>
              <a:t/>
            </a:r>
          </a:p>
          <a:p>
            <a:r>
              <a:rPr lang="en-US"/>
              <a:t>세번째 모델 (ver9)</a:t>
            </a:r>
          </a:p>
          <a:p>
            <a:r>
              <a:rPr lang="en-US"/>
              <a:t>백그라운드 이미지를 삽입한 모델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첫번째 모델 (ver3)</a:t>
            </a:r>
          </a:p>
          <a:p>
            <a:r>
              <a:rPr lang="en-US"/>
              <a:t>yolo11n  colab </a:t>
            </a:r>
          </a:p>
          <a:p>
            <a:r>
              <a:rPr lang="en-US"/>
              <a:t>테스트에서 강아지 디텍팅 평균 0.3</a:t>
            </a:r>
          </a:p>
          <a:p>
            <a:r>
              <a:rPr lang="en-US"/>
              <a:t>-&gt; 너무 낮음</a:t>
            </a:r>
          </a:p>
          <a:p>
            <a:r>
              <a:rPr lang="en-US"/>
              <a:t>1) 거리가 너무 멀어 잡히지 않음 -&gt; 증강강화</a:t>
            </a:r>
          </a:p>
          <a:p>
            <a:r>
              <a:rPr lang="en-US"/>
              <a:t>2) 쇼핑몰에 다른객체 들이 너무 많아서 오탐지가 너무 많음 -&gt; 백그라운드 이미지를 학습시킴</a:t>
            </a:r>
          </a:p>
          <a:p>
            <a:r>
              <a:rPr lang="en-US"/>
              <a:t> </a:t>
            </a:r>
          </a:p>
          <a:p>
            <a:r>
              <a:rPr lang="en-US"/>
              <a:t>두번째 모델 (ver7)</a:t>
            </a:r>
          </a:p>
          <a:p>
            <a:r>
              <a:rPr lang="en-US"/>
              <a:t>증강 강화 모델</a:t>
            </a:r>
          </a:p>
          <a:p>
            <a:r>
              <a:rPr lang="en-US"/>
              <a:t/>
            </a:r>
          </a:p>
          <a:p>
            <a:r>
              <a:rPr lang="en-US"/>
              <a:t>[ver8 -&gt; 테스트 이미지에 동영상 일부를 캡쳐하여 학습시킨 모델]</a:t>
            </a:r>
          </a:p>
          <a:p>
            <a:r>
              <a:rPr lang="en-US"/>
              <a:t/>
            </a:r>
          </a:p>
          <a:p>
            <a:r>
              <a:rPr lang="en-US"/>
              <a:t>세번째 모델 (ver9)</a:t>
            </a:r>
          </a:p>
          <a:p>
            <a:r>
              <a:rPr lang="en-US"/>
              <a:t>백그라운드 이미지를 삽입한 모델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첫번째 모델 (ver3)</a:t>
            </a:r>
          </a:p>
          <a:p>
            <a:r>
              <a:rPr lang="en-US"/>
              <a:t>yolo11n  colab </a:t>
            </a:r>
          </a:p>
          <a:p>
            <a:r>
              <a:rPr lang="en-US"/>
              <a:t>테스트에서 강아지 디텍팅 평균 0.3</a:t>
            </a:r>
          </a:p>
          <a:p>
            <a:r>
              <a:rPr lang="en-US"/>
              <a:t>-&gt; 너무 낮음</a:t>
            </a:r>
          </a:p>
          <a:p>
            <a:r>
              <a:rPr lang="en-US"/>
              <a:t>1) 거리가 너무 멀어 잡히지 않음 -&gt; 증강강화</a:t>
            </a:r>
          </a:p>
          <a:p>
            <a:r>
              <a:rPr lang="en-US"/>
              <a:t>2) 쇼핑몰에 다른객체 들이 너무 많아서 오탐지가 너무 많음 -&gt; 백그라운드 이미지를 학습시킴</a:t>
            </a:r>
          </a:p>
          <a:p>
            <a:r>
              <a:rPr lang="en-US"/>
              <a:t> </a:t>
            </a:r>
          </a:p>
          <a:p>
            <a:r>
              <a:rPr lang="en-US"/>
              <a:t>두번째 모델 (ver7)</a:t>
            </a:r>
          </a:p>
          <a:p>
            <a:r>
              <a:rPr lang="en-US"/>
              <a:t>증강 강화 모델</a:t>
            </a:r>
          </a:p>
          <a:p>
            <a:r>
              <a:rPr lang="en-US"/>
              <a:t/>
            </a:r>
          </a:p>
          <a:p>
            <a:r>
              <a:rPr lang="en-US"/>
              <a:t>[ver8 -&gt; 테스트 이미지에 동영상 일부를 캡쳐하여 학습시킨 모델]</a:t>
            </a:r>
          </a:p>
          <a:p>
            <a:r>
              <a:rPr lang="en-US"/>
              <a:t/>
            </a:r>
          </a:p>
          <a:p>
            <a:r>
              <a:rPr lang="en-US"/>
              <a:t>세번째 모델 (ver9)</a:t>
            </a:r>
          </a:p>
          <a:p>
            <a:r>
              <a:rPr lang="en-US"/>
              <a:t>백그라운드 이미지를 삽입한 모델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진행과정 </a:t>
            </a:r>
          </a:p>
          <a:p>
            <a:r>
              <a:rPr lang="en-US"/>
              <a:t>1) 주제 선정</a:t>
            </a:r>
          </a:p>
          <a:p>
            <a:r>
              <a:rPr lang="en-US"/>
              <a:t>2) 주제 분석</a:t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4) 모델 학습</a:t>
            </a:r>
          </a:p>
          <a:p>
            <a:r>
              <a:rPr lang="en-US"/>
              <a:t>5) 구현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1) 데이터셋을 인터넷에 쉽게 구할 수 있어야하고 우리가 할 수있는 주제를 고민해봄...</a:t>
            </a:r>
          </a:p>
          <a:p>
            <a:r>
              <a:rPr lang="en-US"/>
              <a:t>조원의 아이디어 (쇼핑몰에 강아지가 많은데 알러지가 심해 강아지가 없는 출입구를 이용하고 싶다) 강아지 객체 수에 따른 알람 을 소비자에게 제공하는 서비스를 구현하고자 함 </a:t>
            </a:r>
          </a:p>
          <a:p>
            <a:r>
              <a:rPr lang="en-US"/>
              <a:t/>
            </a:r>
          </a:p>
          <a:p>
            <a:r>
              <a:rPr lang="en-US"/>
              <a:t>2) 주제 분석 </a:t>
            </a:r>
          </a:p>
          <a:p>
            <a:r>
              <a:rPr lang="en-US"/>
              <a:t/>
            </a:r>
          </a:p>
          <a:p>
            <a:r>
              <a:rPr lang="en-US"/>
              <a:t>1. 쇼핑몰 실 데이터셋</a:t>
            </a:r>
          </a:p>
          <a:p>
            <a:r>
              <a:rPr lang="en-US"/>
              <a:t>2. 강아지 디텍팅</a:t>
            </a:r>
          </a:p>
          <a:p>
            <a:r>
              <a:rPr lang="en-US"/>
              <a:t>-&gt;  스타필드에 3곳(평택, 수원, 하남) 에 협업 요청</a:t>
            </a:r>
          </a:p>
          <a:p>
            <a:r>
              <a:rPr lang="en-US"/>
              <a:t>-&gt;  보안상 이유로 거절당한 후 실데이터 수집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-&gt; yolo-wolrd2-lvis yaml  학습된걸 허깅페이스에서 다운로드, 실 데이터 출력해봄 -&gt; 유모차에 탄 강아지가 제대로 디텍팅 되지 않음.</a:t>
            </a:r>
          </a:p>
          <a:p>
            <a:r>
              <a:rPr lang="en-US"/>
              <a:t>-&gt; dog-pose.yaml - yolo11n -&gt; 강아지 디텍팅 잘 안됨</a:t>
            </a:r>
          </a:p>
          <a:p>
            <a:r>
              <a:rPr lang="en-US"/>
              <a:t/>
            </a:r>
          </a:p>
          <a:p>
            <a:r>
              <a:rPr lang="en-US"/>
              <a:t>3. 강아지의 특징(네발로 걸어다님)이 잘 되지 않는 것으로 파악 (강아지들이 옷을 입음, 유모차를 타고 다님)</a:t>
            </a:r>
          </a:p>
          <a:p>
            <a:r>
              <a:rPr lang="en-US"/>
              <a:t/>
            </a:r>
          </a:p>
          <a:p>
            <a:r>
              <a:rPr lang="en-US"/>
              <a:t>&gt;&gt; 직접적인 모델 학습을 시도</a:t>
            </a:r>
          </a:p>
          <a:p>
            <a:r>
              <a:rPr lang="en-US"/>
              <a:t/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유모차 데이터, 강아지 얼굴 데이터, 유모차에 탄 강아지 데이터 크롤링 약 4000장 수집</a:t>
            </a:r>
          </a:p>
          <a:p>
            <a:r>
              <a:rPr lang="en-US"/>
              <a:t/>
            </a:r>
          </a:p>
          <a:p>
            <a:r>
              <a:rPr lang="en-US"/>
              <a:t>로보플로우를 활용하여 조원별로 증강을 다른게 한 모델을 출력하여 비교 분석 하고자 했음</a:t>
            </a:r>
          </a:p>
          <a:p>
            <a:r>
              <a:rPr lang="en-US"/>
              <a:t/>
            </a:r>
          </a:p>
          <a:p>
            <a:r>
              <a:rPr lang="en-US"/>
              <a:t>로보플로우의 용량제한 문제...-&gt; 아이디 여러개 만들어서 해결</a:t>
            </a:r>
          </a:p>
          <a:p>
            <a:r>
              <a:rPr lang="en-US"/>
              <a:t>학습된 모델 다운로드에 비용이 들어감... -&gt; 코랩혹은 비주얼 코드로 직접 학습하고 자 함 </a:t>
            </a:r>
          </a:p>
          <a:p>
            <a:r>
              <a:rPr lang="en-US"/>
              <a:t/>
            </a:r>
          </a:p>
          <a:p>
            <a:r>
              <a:rPr lang="en-US"/>
              <a:t>4) 모델 학습 </a:t>
            </a:r>
          </a:p>
          <a:p>
            <a:r>
              <a:rPr lang="en-US"/>
              <a:t>cuda 설치 시도 -&gt; 안됨... -&gt;  주피터, 비주얼 코드 포기</a:t>
            </a:r>
          </a:p>
          <a:p>
            <a:r>
              <a:rPr lang="en-US"/>
              <a:t>코랩으로 시도 -&gt; 사용량 문제로 시간이 걸렸음</a:t>
            </a:r>
          </a:p>
          <a:p>
            <a:r>
              <a:rPr lang="en-US"/>
              <a:t>cpu로 시도 -&gt;  에포크 10~12에서 멈춰버림...</a:t>
            </a:r>
          </a:p>
          <a:p>
            <a:r>
              <a:rPr lang="en-US"/>
              <a:t/>
            </a:r>
          </a:p>
          <a:p>
            <a:r>
              <a:rPr lang="en-US"/>
              <a:t>5) 구현</a:t>
            </a:r>
          </a:p>
          <a:p>
            <a:r>
              <a:rPr lang="en-US"/>
              <a:t>직관적인 디자인, 실시간으로 광장에서의 모습을 확인해야함-&gt; 플라스크 사용하여 구현</a:t>
            </a:r>
          </a:p>
          <a:p>
            <a:r>
              <a:rPr lang="en-US"/>
              <a:t>모바일로써의 기능도 시도 -&gt; 실패....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진행과정 </a:t>
            </a:r>
          </a:p>
          <a:p>
            <a:r>
              <a:rPr lang="en-US"/>
              <a:t>1) 주제 선정</a:t>
            </a:r>
          </a:p>
          <a:p>
            <a:r>
              <a:rPr lang="en-US"/>
              <a:t>2) 주제 분석</a:t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4) 모델 학습</a:t>
            </a:r>
          </a:p>
          <a:p>
            <a:r>
              <a:rPr lang="en-US"/>
              <a:t>5) 구현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1) 데이터셋을 인터넷에 쉽게 구할 수 있어야하고 우리가 할 수있는 주제를 고민해봄...</a:t>
            </a:r>
          </a:p>
          <a:p>
            <a:r>
              <a:rPr lang="en-US"/>
              <a:t>조원의 아이디어 (쇼핑몰에 강아지가 많은데 알러지가 심해 강아지가 없는 출입구를 이용하고 싶다) 강아지 객체 수에 따른 알람 을 소비자에게 제공하는 서비스를 구현하고자 함 </a:t>
            </a:r>
          </a:p>
          <a:p>
            <a:r>
              <a:rPr lang="en-US"/>
              <a:t/>
            </a:r>
          </a:p>
          <a:p>
            <a:r>
              <a:rPr lang="en-US"/>
              <a:t>2) 주제 분석 </a:t>
            </a:r>
          </a:p>
          <a:p>
            <a:r>
              <a:rPr lang="en-US"/>
              <a:t/>
            </a:r>
          </a:p>
          <a:p>
            <a:r>
              <a:rPr lang="en-US"/>
              <a:t>1. 쇼핑몰 실 데이터셋</a:t>
            </a:r>
          </a:p>
          <a:p>
            <a:r>
              <a:rPr lang="en-US"/>
              <a:t>2. 강아지 디텍팅</a:t>
            </a:r>
          </a:p>
          <a:p>
            <a:r>
              <a:rPr lang="en-US"/>
              <a:t>-&gt;  스타필드에 3곳(평택, 수원, 하남) 에 협업 요청</a:t>
            </a:r>
          </a:p>
          <a:p>
            <a:r>
              <a:rPr lang="en-US"/>
              <a:t>-&gt;  보안상 이유로 거절당한 후 실데이터 수집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-&gt; yolo-wolrd2-lyis yaml  학습된걸 허깅페이스에서 다운로드, 실 데이터 출력해봄 -&gt; 유모차에 탄 강아지가 제대로 디텍팅 되지 않음.</a:t>
            </a:r>
          </a:p>
          <a:p>
            <a:r>
              <a:rPr lang="en-US"/>
              <a:t>-&gt; dog-pose.yaml - yolo11n -&gt; 강아지 디텍팅 잘 안됨</a:t>
            </a:r>
          </a:p>
          <a:p>
            <a:r>
              <a:rPr lang="en-US"/>
              <a:t/>
            </a:r>
          </a:p>
          <a:p>
            <a:r>
              <a:rPr lang="en-US"/>
              <a:t>3. 강아지의 특징(네발로 걸어다님)이 잘 되지 않는 것으로 파악 (강아지들이 옷을 입음, 유모차를 타고 다님)</a:t>
            </a:r>
          </a:p>
          <a:p>
            <a:r>
              <a:rPr lang="en-US"/>
              <a:t/>
            </a:r>
          </a:p>
          <a:p>
            <a:r>
              <a:rPr lang="en-US"/>
              <a:t>&gt;&gt; 직접적인 모델 학습을 시도</a:t>
            </a:r>
          </a:p>
          <a:p>
            <a:r>
              <a:rPr lang="en-US"/>
              <a:t/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유모차 데이터, 강아지 얼굴 데이터, 유모차에 탄 강아지 데이터 크롤링 약 4000장 수집</a:t>
            </a:r>
          </a:p>
          <a:p>
            <a:r>
              <a:rPr lang="en-US"/>
              <a:t/>
            </a:r>
          </a:p>
          <a:p>
            <a:r>
              <a:rPr lang="en-US"/>
              <a:t>로보플로우를 활용하여 조원별로 증강을 다른게 한 모델을 출력하여 비교 분석 하고자 했음</a:t>
            </a:r>
          </a:p>
          <a:p>
            <a:r>
              <a:rPr lang="en-US"/>
              <a:t/>
            </a:r>
          </a:p>
          <a:p>
            <a:r>
              <a:rPr lang="en-US"/>
              <a:t>로보플로우의 용량제한 문제...-&gt; 아이디 여러개 만들어서 해결</a:t>
            </a:r>
          </a:p>
          <a:p>
            <a:r>
              <a:rPr lang="en-US"/>
              <a:t>학습된 모델 다운로드에 비용이 들어감... -&gt; 코랩혹은 비주얼 코드로 직접 학습하고 자 함 </a:t>
            </a:r>
          </a:p>
          <a:p>
            <a:r>
              <a:rPr lang="en-US"/>
              <a:t/>
            </a:r>
          </a:p>
          <a:p>
            <a:r>
              <a:rPr lang="en-US"/>
              <a:t>4) 모델 학습 </a:t>
            </a:r>
          </a:p>
          <a:p>
            <a:r>
              <a:rPr lang="en-US"/>
              <a:t>cuda 설치 시도 -&gt; 안됨... -&gt;  주피터, 비주얼 코드 포기</a:t>
            </a:r>
          </a:p>
          <a:p>
            <a:r>
              <a:rPr lang="en-US"/>
              <a:t>코랩으로 시도 -&gt; 사용량 문제로 시간이 걸렸음</a:t>
            </a:r>
          </a:p>
          <a:p>
            <a:r>
              <a:rPr lang="en-US"/>
              <a:t>cpu로 시도 -&gt;  에포크 10~12에서 멈춰버림...</a:t>
            </a:r>
          </a:p>
          <a:p>
            <a:r>
              <a:rPr lang="en-US"/>
              <a:t/>
            </a:r>
          </a:p>
          <a:p>
            <a:r>
              <a:rPr lang="en-US"/>
              <a:t>5) 구현</a:t>
            </a:r>
          </a:p>
          <a:p>
            <a:r>
              <a:rPr lang="en-US"/>
              <a:t>직관적인 디자인, 실시간으로 광장에서의 모습을 확인해야함-&gt; 플라스크 사용하여 구현</a:t>
            </a:r>
          </a:p>
          <a:p>
            <a:r>
              <a:rPr lang="en-US"/>
              <a:t>모바일로써의 기능도 시도 -&gt; 실패....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진행과정 </a:t>
            </a:r>
          </a:p>
          <a:p>
            <a:r>
              <a:rPr lang="en-US"/>
              <a:t>1) 주제 선정</a:t>
            </a:r>
          </a:p>
          <a:p>
            <a:r>
              <a:rPr lang="en-US"/>
              <a:t>2) 주제 분석</a:t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4) 모델 학습</a:t>
            </a:r>
          </a:p>
          <a:p>
            <a:r>
              <a:rPr lang="en-US"/>
              <a:t>5) 구현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1) 데이터셋을 인터넷에 쉽게 구할 수 있어야하고 우리가 할 수있는 주제를 고민해봄...</a:t>
            </a:r>
          </a:p>
          <a:p>
            <a:r>
              <a:rPr lang="en-US"/>
              <a:t>조원의 아이디어 (쇼핑몰에 강아지가 많은데 알러지가 심해 강아지가 없는 출입구를 이용하고 싶다) 강아지 객체 수에 따른 알람 을 소비자에게 제공하는 서비스를 구현하고자 함 </a:t>
            </a:r>
          </a:p>
          <a:p>
            <a:r>
              <a:rPr lang="en-US"/>
              <a:t/>
            </a:r>
          </a:p>
          <a:p>
            <a:r>
              <a:rPr lang="en-US"/>
              <a:t>2) 주제 분석 </a:t>
            </a:r>
          </a:p>
          <a:p>
            <a:r>
              <a:rPr lang="en-US"/>
              <a:t/>
            </a:r>
          </a:p>
          <a:p>
            <a:r>
              <a:rPr lang="en-US"/>
              <a:t>1. 쇼핑몰 실 데이터셋</a:t>
            </a:r>
          </a:p>
          <a:p>
            <a:r>
              <a:rPr lang="en-US"/>
              <a:t>2. 강아지 디텍팅</a:t>
            </a:r>
          </a:p>
          <a:p>
            <a:r>
              <a:rPr lang="en-US"/>
              <a:t>-&gt;  스타필드에 3곳(평택, 수원, 하남) 에 협업 요청</a:t>
            </a:r>
          </a:p>
          <a:p>
            <a:r>
              <a:rPr lang="en-US"/>
              <a:t>-&gt;  보안상 이유로 거절당한 후 실데이터 수집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-&gt; yolo-wolrd2-lyis yaml  학습된걸 허깅페이스에서 다운로드, 실 데이터 출력해봄 -&gt; 유모차에 탄 강아지가 제대로 디텍팅 되지 않음.</a:t>
            </a:r>
          </a:p>
          <a:p>
            <a:r>
              <a:rPr lang="en-US"/>
              <a:t>-&gt; dog-pose.yaml - yolo11n -&gt; 강아지 디텍팅 잘 안됨</a:t>
            </a:r>
          </a:p>
          <a:p>
            <a:r>
              <a:rPr lang="en-US"/>
              <a:t/>
            </a:r>
          </a:p>
          <a:p>
            <a:r>
              <a:rPr lang="en-US"/>
              <a:t>3. 강아지의 특징(네발로 걸어다님)이 잘 되지 않는 것으로 파악 (강아지들이 옷을 입음, 유모차를 타고 다님)</a:t>
            </a:r>
          </a:p>
          <a:p>
            <a:r>
              <a:rPr lang="en-US"/>
              <a:t/>
            </a:r>
          </a:p>
          <a:p>
            <a:r>
              <a:rPr lang="en-US"/>
              <a:t>&gt;&gt; 직접적인 모델 학습을 시도</a:t>
            </a:r>
          </a:p>
          <a:p>
            <a:r>
              <a:rPr lang="en-US"/>
              <a:t/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유모차 데이터, 강아지 얼굴 데이터, 유모차에 탄 강아지 데이터 크롤링 약 4000장 수집</a:t>
            </a:r>
          </a:p>
          <a:p>
            <a:r>
              <a:rPr lang="en-US"/>
              <a:t/>
            </a:r>
          </a:p>
          <a:p>
            <a:r>
              <a:rPr lang="en-US"/>
              <a:t>로보플로우를 활용하여 조원별로 증강을 다른게 한 모델을 출력하여 비교 분석 하고자 했음</a:t>
            </a:r>
          </a:p>
          <a:p>
            <a:r>
              <a:rPr lang="en-US"/>
              <a:t/>
            </a:r>
          </a:p>
          <a:p>
            <a:r>
              <a:rPr lang="en-US"/>
              <a:t>로보플로우의 용량제한 문제...-&gt; 아이디 여러개 만들어서 해결</a:t>
            </a:r>
          </a:p>
          <a:p>
            <a:r>
              <a:rPr lang="en-US"/>
              <a:t>학습된 모델 다운로드에 비용이 들어감... -&gt; 코랩혹은 비주얼 코드로 직접 학습하고 자 함 </a:t>
            </a:r>
          </a:p>
          <a:p>
            <a:r>
              <a:rPr lang="en-US"/>
              <a:t/>
            </a:r>
          </a:p>
          <a:p>
            <a:r>
              <a:rPr lang="en-US"/>
              <a:t>4) 모델 학습 </a:t>
            </a:r>
          </a:p>
          <a:p>
            <a:r>
              <a:rPr lang="en-US"/>
              <a:t>cuda 설치 시도 -&gt; 안됨... -&gt;  주피터, 비주얼 코드 포기</a:t>
            </a:r>
          </a:p>
          <a:p>
            <a:r>
              <a:rPr lang="en-US"/>
              <a:t>코랩으로 시도 -&gt; 사용량 문제로 시간이 걸렸음</a:t>
            </a:r>
          </a:p>
          <a:p>
            <a:r>
              <a:rPr lang="en-US"/>
              <a:t>cpu로 시도 -&gt;  에포크 10~12에서 멈춰버림...</a:t>
            </a:r>
          </a:p>
          <a:p>
            <a:r>
              <a:rPr lang="en-US"/>
              <a:t/>
            </a:r>
          </a:p>
          <a:p>
            <a:r>
              <a:rPr lang="en-US"/>
              <a:t>5) 구현</a:t>
            </a:r>
          </a:p>
          <a:p>
            <a:r>
              <a:rPr lang="en-US"/>
              <a:t>직관적인 디자인, 실시간으로 광장에서의 모습을 확인해야함-&gt; 플라스크 사용하여 구현</a:t>
            </a:r>
          </a:p>
          <a:p>
            <a:r>
              <a:rPr lang="en-US"/>
              <a:t>모바일로써의 기능도 시도 -&gt; 실패....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진행과정 </a:t>
            </a:r>
          </a:p>
          <a:p>
            <a:r>
              <a:rPr lang="en-US"/>
              <a:t>1) 주제 선정</a:t>
            </a:r>
          </a:p>
          <a:p>
            <a:r>
              <a:rPr lang="en-US"/>
              <a:t>2) 주제 분석</a:t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4) 모델 학습</a:t>
            </a:r>
          </a:p>
          <a:p>
            <a:r>
              <a:rPr lang="en-US"/>
              <a:t>5) 구현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1) 데이터셋을 인터넷에 쉽게 구할 수 있어야하고 우리가 할 수있는 주제를 고민해봄...</a:t>
            </a:r>
          </a:p>
          <a:p>
            <a:r>
              <a:rPr lang="en-US"/>
              <a:t>조원의 아이디어 (쇼핑몰에 강아지가 많은데 알러지가 심해 강아지가 없는 출입구를 이용하고 싶다) 강아지 객체 수에 따른 알람 을 소비자에게 제공하는 서비스를 구현하고자 함 </a:t>
            </a:r>
          </a:p>
          <a:p>
            <a:r>
              <a:rPr lang="en-US"/>
              <a:t/>
            </a:r>
          </a:p>
          <a:p>
            <a:r>
              <a:rPr lang="en-US"/>
              <a:t>2) 주제 분석 </a:t>
            </a:r>
          </a:p>
          <a:p>
            <a:r>
              <a:rPr lang="en-US"/>
              <a:t/>
            </a:r>
          </a:p>
          <a:p>
            <a:r>
              <a:rPr lang="en-US"/>
              <a:t>1. 쇼핑몰 실 데이터셋</a:t>
            </a:r>
          </a:p>
          <a:p>
            <a:r>
              <a:rPr lang="en-US"/>
              <a:t>2. 강아지 디텍팅</a:t>
            </a:r>
          </a:p>
          <a:p>
            <a:r>
              <a:rPr lang="en-US"/>
              <a:t>-&gt;  스타필드에 3곳(평택, 수원, 하남) 에 협업 요청</a:t>
            </a:r>
          </a:p>
          <a:p>
            <a:r>
              <a:rPr lang="en-US"/>
              <a:t>-&gt;  보안상 이유로 거절당한 후 실데이터 수집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-&gt; yolo-wolrd2-lvis yaml  학습된걸 허깅페이스에서 다운로드, 실 데이터 출력해봄 -&gt; 유모차에 탄 강아지가 제대로 디텍팅 되지 않음.</a:t>
            </a:r>
          </a:p>
          <a:p>
            <a:r>
              <a:rPr lang="en-US"/>
              <a:t>-&gt; dog-pose.yaml - yolo11n -&gt; 강아지 디텍팅 잘 안됨</a:t>
            </a:r>
          </a:p>
          <a:p>
            <a:r>
              <a:rPr lang="en-US"/>
              <a:t/>
            </a:r>
          </a:p>
          <a:p>
            <a:r>
              <a:rPr lang="en-US"/>
              <a:t>3. 강아지의 특징(네발로 걸어다님)이 잘 되지 않는 것으로 파악 (강아지들이 옷을 입음, 유모차를 타고 다님)</a:t>
            </a:r>
          </a:p>
          <a:p>
            <a:r>
              <a:rPr lang="en-US"/>
              <a:t/>
            </a:r>
          </a:p>
          <a:p>
            <a:r>
              <a:rPr lang="en-US"/>
              <a:t>&gt;&gt; 직접적인 모델 학습을 시도</a:t>
            </a:r>
          </a:p>
          <a:p>
            <a:r>
              <a:rPr lang="en-US"/>
              <a:t/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유모차 데이터, 강아지 얼굴 데이터, 유모차에 탄 강아지 데이터 크롤링 약 4000장 수집</a:t>
            </a:r>
          </a:p>
          <a:p>
            <a:r>
              <a:rPr lang="en-US"/>
              <a:t/>
            </a:r>
          </a:p>
          <a:p>
            <a:r>
              <a:rPr lang="en-US"/>
              <a:t>로보플로우를 활용하여 조원별로 증강을 다른게 한 모델을 출력하여 비교 분석 하고자 했음</a:t>
            </a:r>
          </a:p>
          <a:p>
            <a:r>
              <a:rPr lang="en-US"/>
              <a:t/>
            </a:r>
          </a:p>
          <a:p>
            <a:r>
              <a:rPr lang="en-US"/>
              <a:t>로보플로우의 용량제한 문제...-&gt; 아이디 여러개 만들어서 해결</a:t>
            </a:r>
          </a:p>
          <a:p>
            <a:r>
              <a:rPr lang="en-US"/>
              <a:t>학습된 모델 다운로드에 비용이 들어감... -&gt; 코랩혹은 비주얼 코드로 직접 학습하고 자 함 </a:t>
            </a:r>
          </a:p>
          <a:p>
            <a:r>
              <a:rPr lang="en-US"/>
              <a:t/>
            </a:r>
          </a:p>
          <a:p>
            <a:r>
              <a:rPr lang="en-US"/>
              <a:t>4) 모델 학습 </a:t>
            </a:r>
          </a:p>
          <a:p>
            <a:r>
              <a:rPr lang="en-US"/>
              <a:t>cuda 설치 시도 -&gt; 안됨... -&gt;  주피터, 비주얼 코드 포기</a:t>
            </a:r>
          </a:p>
          <a:p>
            <a:r>
              <a:rPr lang="en-US"/>
              <a:t>코랩으로 시도 -&gt; 사용량 문제로 시간이 걸렸음</a:t>
            </a:r>
          </a:p>
          <a:p>
            <a:r>
              <a:rPr lang="en-US"/>
              <a:t>cpu로 시도 -&gt;  에포크 10~12에서 멈춰버림...</a:t>
            </a:r>
          </a:p>
          <a:p>
            <a:r>
              <a:rPr lang="en-US"/>
              <a:t/>
            </a:r>
          </a:p>
          <a:p>
            <a:r>
              <a:rPr lang="en-US"/>
              <a:t>5) 구현</a:t>
            </a:r>
          </a:p>
          <a:p>
            <a:r>
              <a:rPr lang="en-US"/>
              <a:t>직관적인 디자인, 실시간으로 광장에서의 모습을 확인해야함-&gt; 플라스크 사용하여 구현</a:t>
            </a:r>
          </a:p>
          <a:p>
            <a:r>
              <a:rPr lang="en-US"/>
              <a:t>모바일로써의 기능도 시도 -&gt; 실패....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진행과정 </a:t>
            </a:r>
          </a:p>
          <a:p>
            <a:r>
              <a:rPr lang="en-US"/>
              <a:t>1) 주제 선정</a:t>
            </a:r>
          </a:p>
          <a:p>
            <a:r>
              <a:rPr lang="en-US"/>
              <a:t>2) 주제 분석</a:t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4) 모델 학습</a:t>
            </a:r>
          </a:p>
          <a:p>
            <a:r>
              <a:rPr lang="en-US"/>
              <a:t>5) 구현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1) 데이터셋을 인터넷에 쉽게 구할 수 있어야하고 우리가 할 수있는 주제를 고민해봄...</a:t>
            </a:r>
          </a:p>
          <a:p>
            <a:r>
              <a:rPr lang="en-US"/>
              <a:t>조원의 아이디어 (쇼핑몰에 강아지가 많은데 알러지가 심해 강아지가 없는 출입구를 이용하고 싶다) 강아지 객체 수에 따른 알람 을 소비자에게 제공하는 서비스를 구현하고자 함 </a:t>
            </a:r>
          </a:p>
          <a:p>
            <a:r>
              <a:rPr lang="en-US"/>
              <a:t/>
            </a:r>
          </a:p>
          <a:p>
            <a:r>
              <a:rPr lang="en-US"/>
              <a:t>2) 주제 분석 </a:t>
            </a:r>
          </a:p>
          <a:p>
            <a:r>
              <a:rPr lang="en-US"/>
              <a:t/>
            </a:r>
          </a:p>
          <a:p>
            <a:r>
              <a:rPr lang="en-US"/>
              <a:t>1. 쇼핑몰 실 데이터셋</a:t>
            </a:r>
          </a:p>
          <a:p>
            <a:r>
              <a:rPr lang="en-US"/>
              <a:t>2. 강아지 디텍팅</a:t>
            </a:r>
          </a:p>
          <a:p>
            <a:r>
              <a:rPr lang="en-US"/>
              <a:t>-&gt;  스타필드에 3곳(평택, 수원, 하남) 에 협업 요청</a:t>
            </a:r>
          </a:p>
          <a:p>
            <a:r>
              <a:rPr lang="en-US"/>
              <a:t>-&gt;  보안상 이유로 거절당한 후 실데이터 수집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-&gt; yolo-wolrd2-lyis yaml  학습된걸 허깅페이스에서 다운로드, 실 데이터 출력해봄 -&gt; 유모차에 탄 강아지가 제대로 디텍팅 되지 않음.</a:t>
            </a:r>
          </a:p>
          <a:p>
            <a:r>
              <a:rPr lang="en-US"/>
              <a:t>-&gt; dog-pose.yaml - yolo11n -&gt; 강아지 디텍팅 잘 안됨</a:t>
            </a:r>
          </a:p>
          <a:p>
            <a:r>
              <a:rPr lang="en-US"/>
              <a:t/>
            </a:r>
          </a:p>
          <a:p>
            <a:r>
              <a:rPr lang="en-US"/>
              <a:t>3. 강아지의 특징(네발로 걸어다님)이 잘 되지 않는 것으로 파악 (강아지들이 옷을 입음, 유모차를 타고 다님)</a:t>
            </a:r>
          </a:p>
          <a:p>
            <a:r>
              <a:rPr lang="en-US"/>
              <a:t/>
            </a:r>
          </a:p>
          <a:p>
            <a:r>
              <a:rPr lang="en-US"/>
              <a:t>&gt;&gt; 직접적인 모델 학습을 시도</a:t>
            </a:r>
          </a:p>
          <a:p>
            <a:r>
              <a:rPr lang="en-US"/>
              <a:t/>
            </a:r>
          </a:p>
          <a:p>
            <a:r>
              <a:rPr lang="en-US"/>
              <a:t>3) 데이터 전처리</a:t>
            </a:r>
          </a:p>
          <a:p>
            <a:r>
              <a:rPr lang="en-US"/>
              <a:t>유모차 데이터, 강아지 얼굴 데이터, 유모차에 탄 강아지 데이터 크롤링 약 4000장 수집</a:t>
            </a:r>
          </a:p>
          <a:p>
            <a:r>
              <a:rPr lang="en-US"/>
              <a:t/>
            </a:r>
          </a:p>
          <a:p>
            <a:r>
              <a:rPr lang="en-US"/>
              <a:t>로보플로우를 활용하여 조원별로 증강을 다른게 한 모델을 출력하여 비교 분석 하고자 했음</a:t>
            </a:r>
          </a:p>
          <a:p>
            <a:r>
              <a:rPr lang="en-US"/>
              <a:t/>
            </a:r>
          </a:p>
          <a:p>
            <a:r>
              <a:rPr lang="en-US"/>
              <a:t>로보플로우의 용량제한 문제...-&gt; 아이디 여러개 만들어서 해결</a:t>
            </a:r>
          </a:p>
          <a:p>
            <a:r>
              <a:rPr lang="en-US"/>
              <a:t>학습된 모델 다운로드에 비용이 들어감... -&gt; 코랩혹은 비주얼 코드로 직접 학습하고 자 함 </a:t>
            </a:r>
          </a:p>
          <a:p>
            <a:r>
              <a:rPr lang="en-US"/>
              <a:t/>
            </a:r>
          </a:p>
          <a:p>
            <a:r>
              <a:rPr lang="en-US"/>
              <a:t>4) 모델 학습 </a:t>
            </a:r>
          </a:p>
          <a:p>
            <a:r>
              <a:rPr lang="en-US"/>
              <a:t>cuda 설치 시도 -&gt; 안됨... -&gt;  주피터, 비주얼 코드 포기</a:t>
            </a:r>
          </a:p>
          <a:p>
            <a:r>
              <a:rPr lang="en-US"/>
              <a:t>코랩으로 시도 -&gt; 사용량 문제로 시간이 걸렸음</a:t>
            </a:r>
          </a:p>
          <a:p>
            <a:r>
              <a:rPr lang="en-US"/>
              <a:t>cpu로 시도 -&gt;  에포크 10~12에서 멈춰버림...</a:t>
            </a:r>
          </a:p>
          <a:p>
            <a:r>
              <a:rPr lang="en-US"/>
              <a:t/>
            </a:r>
          </a:p>
          <a:p>
            <a:r>
              <a:rPr lang="en-US"/>
              <a:t>5) 구현</a:t>
            </a:r>
          </a:p>
          <a:p>
            <a:r>
              <a:rPr lang="en-US"/>
              <a:t>직관적인 디자인, 실시간으로 광장에서의 모습을 확인해야함-&gt; 플라스크 사용하여 구현</a:t>
            </a:r>
          </a:p>
          <a:p>
            <a:r>
              <a:rPr lang="en-US"/>
              <a:t>모바일로써의 기능도 시도 -&gt; 실패....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첫번째 모델 (ver3)</a:t>
            </a:r>
          </a:p>
          <a:p>
            <a:r>
              <a:rPr lang="en-US"/>
              <a:t>인터넷에서 수집한 이미지들로 학습 </a:t>
            </a:r>
          </a:p>
          <a:p>
            <a:r>
              <a:rPr lang="en-US"/>
              <a:t>약 3,178장을 3배 증강</a:t>
            </a:r>
          </a:p>
          <a:p>
            <a:r>
              <a:rPr lang="en-US"/>
              <a:t> </a:t>
            </a:r>
          </a:p>
          <a:p>
            <a:r>
              <a:rPr lang="en-US"/>
              <a:t>테스트에서 강아지 디텍팅 평균 0.3</a:t>
            </a:r>
          </a:p>
          <a:p>
            <a:r>
              <a:rPr lang="en-US"/>
              <a:t>-&gt; 너무 낮음</a:t>
            </a:r>
          </a:p>
          <a:p>
            <a:r>
              <a:rPr lang="en-US"/>
              <a:t>1) 거리가 너무 멀어 잡히지 않음 -&gt; 증강강화</a:t>
            </a:r>
          </a:p>
          <a:p>
            <a:r>
              <a:rPr lang="en-US"/>
              <a:t>2) 쇼핑몰에 다른객체 들이 너무 많아서 오탐지가 너무 많음 -&gt; 백그라운드 이미지를 학습시킴</a:t>
            </a:r>
          </a:p>
          <a:p>
            <a:r>
              <a:rPr lang="en-US"/>
              <a:t> </a:t>
            </a:r>
          </a:p>
          <a:p>
            <a:r>
              <a:rPr lang="en-US"/>
              <a:t>두번째 모델 (ver7)</a:t>
            </a:r>
          </a:p>
          <a:p>
            <a:r>
              <a:rPr lang="en-US"/>
              <a:t>ver3의 데이터셋에서 증강 강화해 훈련시킨 모델</a:t>
            </a:r>
          </a:p>
          <a:p>
            <a:r>
              <a:rPr lang="en-US"/>
              <a:t/>
            </a:r>
          </a:p>
          <a:p>
            <a:r>
              <a:rPr lang="en-US"/>
              <a:t>[ver8 -&gt; 테스트 이미지에 동영상 일부를 캡쳐하여 학습시킨 모델]</a:t>
            </a:r>
          </a:p>
          <a:p>
            <a:r>
              <a:rPr lang="en-US"/>
              <a:t/>
            </a:r>
          </a:p>
          <a:p>
            <a:r>
              <a:rPr lang="en-US"/>
              <a:t>세번째 모델 (ver9)</a:t>
            </a:r>
          </a:p>
          <a:p>
            <a:r>
              <a:rPr lang="en-US"/>
              <a:t>백그라운드 이미지를 삽입한 모델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첫번째 모델 (ver3)</a:t>
            </a:r>
          </a:p>
          <a:p>
            <a:r>
              <a:rPr lang="en-US"/>
              <a:t>yolo11n  colab </a:t>
            </a:r>
          </a:p>
          <a:p>
            <a:r>
              <a:rPr lang="en-US"/>
              <a:t>테스트에서 강아지 디텍팅 평균 0.3</a:t>
            </a:r>
          </a:p>
          <a:p>
            <a:r>
              <a:rPr lang="en-US"/>
              <a:t>-&gt; 너무 낮음</a:t>
            </a:r>
          </a:p>
          <a:p>
            <a:r>
              <a:rPr lang="en-US"/>
              <a:t>1) 거리가 너무 멀어 잡히지 않음 -&gt; 증강강화</a:t>
            </a:r>
          </a:p>
          <a:p>
            <a:r>
              <a:rPr lang="en-US"/>
              <a:t>2) 쇼핑몰에 다른객체 들이 너무 많아서 오탐지가 너무 많음 -&gt; 백그라운드 이미지를 학습시킴</a:t>
            </a:r>
          </a:p>
          <a:p>
            <a:r>
              <a:rPr lang="en-US"/>
              <a:t> </a:t>
            </a:r>
          </a:p>
          <a:p>
            <a:r>
              <a:rPr lang="en-US"/>
              <a:t>두번째 모델 (ver7)</a:t>
            </a:r>
          </a:p>
          <a:p>
            <a:r>
              <a:rPr lang="en-US"/>
              <a:t>증강 강화 모델</a:t>
            </a:r>
          </a:p>
          <a:p>
            <a:r>
              <a:rPr lang="en-US"/>
              <a:t/>
            </a:r>
          </a:p>
          <a:p>
            <a:r>
              <a:rPr lang="en-US"/>
              <a:t>[ver8 -&gt; 테스트 이미지에 동영상 일부를 캡쳐하여 학습시킨 모델]</a:t>
            </a:r>
          </a:p>
          <a:p>
            <a:r>
              <a:rPr lang="en-US"/>
              <a:t/>
            </a:r>
          </a:p>
          <a:p>
            <a:r>
              <a:rPr lang="en-US"/>
              <a:t>세번째 모델 (ver9)</a:t>
            </a:r>
          </a:p>
          <a:p>
            <a:r>
              <a:rPr lang="en-US"/>
              <a:t>백그라운드 이미지를 삽입한 모델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첫번째 모델 (ver3)</a:t>
            </a:r>
          </a:p>
          <a:p>
            <a:r>
              <a:rPr lang="en-US"/>
              <a:t>yolo11n  colab </a:t>
            </a:r>
          </a:p>
          <a:p>
            <a:r>
              <a:rPr lang="en-US"/>
              <a:t>테스트에서 강아지 디텍팅 평균 0.3</a:t>
            </a:r>
          </a:p>
          <a:p>
            <a:r>
              <a:rPr lang="en-US"/>
              <a:t>-&gt; 너무 낮음</a:t>
            </a:r>
          </a:p>
          <a:p>
            <a:r>
              <a:rPr lang="en-US"/>
              <a:t>1) 거리가 너무 멀어 잡히지 않음 -&gt; 증강강화</a:t>
            </a:r>
          </a:p>
          <a:p>
            <a:r>
              <a:rPr lang="en-US"/>
              <a:t>2) 쇼핑몰에 다른객체 들이 너무 많아서 오탐지가 너무 많음 -&gt; 백그라운드 이미지를 학습시킴</a:t>
            </a:r>
          </a:p>
          <a:p>
            <a:r>
              <a:rPr lang="en-US"/>
              <a:t> </a:t>
            </a:r>
          </a:p>
          <a:p>
            <a:r>
              <a:rPr lang="en-US"/>
              <a:t>두번째 모델 (ver7)</a:t>
            </a:r>
          </a:p>
          <a:p>
            <a:r>
              <a:rPr lang="en-US"/>
              <a:t>증강 강화 모델</a:t>
            </a:r>
          </a:p>
          <a:p>
            <a:r>
              <a:rPr lang="en-US"/>
              <a:t/>
            </a:r>
          </a:p>
          <a:p>
            <a:r>
              <a:rPr lang="en-US"/>
              <a:t>[ver8 -&gt; 테스트 이미지에 동영상 일부를 캡쳐하여 학습시킨 모델]</a:t>
            </a:r>
          </a:p>
          <a:p>
            <a:r>
              <a:rPr lang="en-US"/>
              <a:t/>
            </a:r>
          </a:p>
          <a:p>
            <a:r>
              <a:rPr lang="en-US"/>
              <a:t>세번째 모델 (ver9)</a:t>
            </a:r>
          </a:p>
          <a:p>
            <a:r>
              <a:rPr lang="en-US"/>
              <a:t>백그라운드 이미지를 삽입한 모델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7.jpeg" Type="http://schemas.openxmlformats.org/officeDocument/2006/relationships/image"/><Relationship Id="rId4" Target="../media/image38.jpeg" Type="http://schemas.openxmlformats.org/officeDocument/2006/relationships/image"/><Relationship Id="rId5" Target="../media/image3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VAGe2aCdlU0.mp4" Type="http://schemas.openxmlformats.org/officeDocument/2006/relationships/video"/><Relationship Id="rId4" Target="../media/VAGe2aCdlU0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630465">
            <a:off x="115141" y="1915353"/>
            <a:ext cx="6156008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1"/>
              </a:lnSpc>
            </a:pPr>
            <a:r>
              <a:rPr lang="en-US" sz="11992">
                <a:solidFill>
                  <a:srgbClr val="FF6B57"/>
                </a:solidFill>
                <a:latin typeface="Regular Brush"/>
                <a:ea typeface="Regular Brush"/>
                <a:cs typeface="Regular Brush"/>
                <a:sym typeface="Regular Brush"/>
              </a:rPr>
              <a:t>pet finder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8700" y="2482170"/>
            <a:ext cx="14544216" cy="270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94"/>
              </a:lnSpc>
            </a:pPr>
            <a:r>
              <a:rPr lang="en-US" sz="15639" spc="62">
                <a:solidFill>
                  <a:srgbClr val="FFFFFF"/>
                </a:solidFill>
                <a:latin typeface="마카롱"/>
                <a:ea typeface="마카롱"/>
                <a:cs typeface="마카롱"/>
                <a:sym typeface="마카롱"/>
              </a:rPr>
              <a:t> 펫파인더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3568" y="8363942"/>
            <a:ext cx="4771797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EFEFE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평택대학교 AI solution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76928" y="5123409"/>
            <a:ext cx="13387760" cy="65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0"/>
              </a:lnSpc>
            </a:pPr>
            <a:r>
              <a:rPr lang="en-US" sz="385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대형 쇼핑몰의 밀집된 지역 내 강아지 객체 수 탐지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17945" y="8917827"/>
            <a:ext cx="4461568" cy="37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sz="2170">
                <a:solidFill>
                  <a:srgbClr val="EFEFEF"/>
                </a:solidFill>
                <a:latin typeface="윤고딕"/>
                <a:ea typeface="윤고딕"/>
                <a:cs typeface="윤고딕"/>
                <a:sym typeface="윤고딕"/>
              </a:rPr>
              <a:t>서재영  이예지  이현지  최유진  전혜연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70439" y="1879927"/>
            <a:ext cx="729164" cy="1030952"/>
            <a:chOff x="0" y="0"/>
            <a:chExt cx="972219" cy="13746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2219" cy="1374602"/>
            </a:xfrm>
            <a:custGeom>
              <a:avLst/>
              <a:gdLst/>
              <a:ahLst/>
              <a:cxnLst/>
              <a:rect r="r" b="b" t="t" l="l"/>
              <a:pathLst>
                <a:path h="1374602" w="972219">
                  <a:moveTo>
                    <a:pt x="0" y="0"/>
                  </a:moveTo>
                  <a:lnTo>
                    <a:pt x="972219" y="0"/>
                  </a:lnTo>
                  <a:lnTo>
                    <a:pt x="972219" y="1374602"/>
                  </a:lnTo>
                  <a:lnTo>
                    <a:pt x="0" y="1374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9210" y="115160"/>
              <a:ext cx="853799" cy="853799"/>
            </a:xfrm>
            <a:custGeom>
              <a:avLst/>
              <a:gdLst/>
              <a:ahLst/>
              <a:cxnLst/>
              <a:rect r="r" b="b" t="t" l="l"/>
              <a:pathLst>
                <a:path h="853799" w="853799">
                  <a:moveTo>
                    <a:pt x="0" y="0"/>
                  </a:moveTo>
                  <a:lnTo>
                    <a:pt x="853799" y="0"/>
                  </a:lnTo>
                  <a:lnTo>
                    <a:pt x="853799" y="853799"/>
                  </a:lnTo>
                  <a:lnTo>
                    <a:pt x="0" y="853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9683" y="163079"/>
              <a:ext cx="692852" cy="424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9"/>
                </a:lnSpc>
              </a:pPr>
              <a:r>
                <a:rPr lang="en-US" sz="935">
                  <a:solidFill>
                    <a:srgbClr val="FFFFFF"/>
                  </a:solidFill>
                  <a:latin typeface="210 수퍼사이즈"/>
                  <a:ea typeface="210 수퍼사이즈"/>
                  <a:cs typeface="210 수퍼사이즈"/>
                  <a:sym typeface="210 수퍼사이즈"/>
                </a:rPr>
                <a:t>PET</a:t>
              </a:r>
            </a:p>
            <a:p>
              <a:pPr algn="ctr">
                <a:lnSpc>
                  <a:spcPts val="1309"/>
                </a:lnSpc>
                <a:spcBef>
                  <a:spcPct val="0"/>
                </a:spcBef>
              </a:pPr>
              <a:r>
                <a:rPr lang="en-US" sz="935">
                  <a:solidFill>
                    <a:srgbClr val="FFFFFF"/>
                  </a:solidFill>
                  <a:latin typeface="210 수퍼사이즈"/>
                  <a:ea typeface="210 수퍼사이즈"/>
                  <a:cs typeface="210 수퍼사이즈"/>
                  <a:sym typeface="210 수퍼사이즈"/>
                </a:rPr>
                <a:t>FINDER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270735" y="687301"/>
              <a:ext cx="430748" cy="314777"/>
            </a:xfrm>
            <a:custGeom>
              <a:avLst/>
              <a:gdLst/>
              <a:ahLst/>
              <a:cxnLst/>
              <a:rect r="r" b="b" t="t" l="l"/>
              <a:pathLst>
                <a:path h="314777" w="430748">
                  <a:moveTo>
                    <a:pt x="0" y="0"/>
                  </a:moveTo>
                  <a:lnTo>
                    <a:pt x="430748" y="0"/>
                  </a:lnTo>
                  <a:lnTo>
                    <a:pt x="430748" y="314778"/>
                  </a:lnTo>
                  <a:lnTo>
                    <a:pt x="0" y="314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8941" y="849262"/>
            <a:ext cx="5024074" cy="4019451"/>
          </a:xfrm>
          <a:custGeom>
            <a:avLst/>
            <a:gdLst/>
            <a:ahLst/>
            <a:cxnLst/>
            <a:rect r="r" b="b" t="t" l="l"/>
            <a:pathLst>
              <a:path h="4019451" w="5024074">
                <a:moveTo>
                  <a:pt x="0" y="0"/>
                </a:moveTo>
                <a:lnTo>
                  <a:pt x="5024074" y="0"/>
                </a:lnTo>
                <a:lnTo>
                  <a:pt x="5024074" y="4019451"/>
                </a:lnTo>
                <a:lnTo>
                  <a:pt x="0" y="4019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354" t="-134558" r="-14479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5569" y="849262"/>
            <a:ext cx="8038903" cy="4019451"/>
          </a:xfrm>
          <a:custGeom>
            <a:avLst/>
            <a:gdLst/>
            <a:ahLst/>
            <a:cxnLst/>
            <a:rect r="r" b="b" t="t" l="l"/>
            <a:pathLst>
              <a:path h="4019451" w="8038903">
                <a:moveTo>
                  <a:pt x="0" y="0"/>
                </a:moveTo>
                <a:lnTo>
                  <a:pt x="8038903" y="0"/>
                </a:lnTo>
                <a:lnTo>
                  <a:pt x="8038903" y="4019451"/>
                </a:lnTo>
                <a:lnTo>
                  <a:pt x="0" y="4019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8941" y="5090963"/>
            <a:ext cx="6516612" cy="4341693"/>
          </a:xfrm>
          <a:custGeom>
            <a:avLst/>
            <a:gdLst/>
            <a:ahLst/>
            <a:cxnLst/>
            <a:rect r="r" b="b" t="t" l="l"/>
            <a:pathLst>
              <a:path h="4341693" w="6516612">
                <a:moveTo>
                  <a:pt x="0" y="0"/>
                </a:moveTo>
                <a:lnTo>
                  <a:pt x="6516612" y="0"/>
                </a:lnTo>
                <a:lnTo>
                  <a:pt x="6516612" y="4341693"/>
                </a:lnTo>
                <a:lnTo>
                  <a:pt x="0" y="4341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57860" y="5090963"/>
            <a:ext cx="6516612" cy="4341693"/>
          </a:xfrm>
          <a:custGeom>
            <a:avLst/>
            <a:gdLst/>
            <a:ahLst/>
            <a:cxnLst/>
            <a:rect r="r" b="b" t="t" l="l"/>
            <a:pathLst>
              <a:path h="4341693" w="6516612">
                <a:moveTo>
                  <a:pt x="0" y="0"/>
                </a:moveTo>
                <a:lnTo>
                  <a:pt x="6516612" y="0"/>
                </a:lnTo>
                <a:lnTo>
                  <a:pt x="6516612" y="4341693"/>
                </a:lnTo>
                <a:lnTo>
                  <a:pt x="0" y="4341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48506"/>
            <a:ext cx="2992630" cy="9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모델비교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69084"/>
            <a:ext cx="1659667" cy="64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VER_3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071" y="5014763"/>
            <a:ext cx="3006227" cy="124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182" indent="-238591" lvl="1">
              <a:lnSpc>
                <a:spcPts val="3315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오픈 소스 데이터셋</a:t>
            </a:r>
          </a:p>
          <a:p>
            <a:pPr algn="l" marL="477182" indent="-238591" lvl="1">
              <a:lnSpc>
                <a:spcPts val="3315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객체 conf 평균 0.2</a:t>
            </a:r>
          </a:p>
          <a:p>
            <a:pPr algn="l" marL="477182" indent="-238591" lvl="1">
              <a:lnSpc>
                <a:spcPts val="3315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오탐지 多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8941" y="5090963"/>
            <a:ext cx="6516612" cy="4341693"/>
          </a:xfrm>
          <a:custGeom>
            <a:avLst/>
            <a:gdLst/>
            <a:ahLst/>
            <a:cxnLst/>
            <a:rect r="r" b="b" t="t" l="l"/>
            <a:pathLst>
              <a:path h="4341693" w="6516612">
                <a:moveTo>
                  <a:pt x="0" y="0"/>
                </a:moveTo>
                <a:lnTo>
                  <a:pt x="6516612" y="0"/>
                </a:lnTo>
                <a:lnTo>
                  <a:pt x="6516612" y="4341693"/>
                </a:lnTo>
                <a:lnTo>
                  <a:pt x="0" y="4341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57860" y="5090963"/>
            <a:ext cx="6516612" cy="4341693"/>
          </a:xfrm>
          <a:custGeom>
            <a:avLst/>
            <a:gdLst/>
            <a:ahLst/>
            <a:cxnLst/>
            <a:rect r="r" b="b" t="t" l="l"/>
            <a:pathLst>
              <a:path h="4341693" w="6516612">
                <a:moveTo>
                  <a:pt x="0" y="0"/>
                </a:moveTo>
                <a:lnTo>
                  <a:pt x="6516612" y="0"/>
                </a:lnTo>
                <a:lnTo>
                  <a:pt x="6516612" y="4341693"/>
                </a:lnTo>
                <a:lnTo>
                  <a:pt x="0" y="4341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8941" y="849262"/>
            <a:ext cx="5024074" cy="4019451"/>
          </a:xfrm>
          <a:custGeom>
            <a:avLst/>
            <a:gdLst/>
            <a:ahLst/>
            <a:cxnLst/>
            <a:rect r="r" b="b" t="t" l="l"/>
            <a:pathLst>
              <a:path h="4019451" w="5024074">
                <a:moveTo>
                  <a:pt x="0" y="0"/>
                </a:moveTo>
                <a:lnTo>
                  <a:pt x="5024074" y="0"/>
                </a:lnTo>
                <a:lnTo>
                  <a:pt x="5024074" y="4019451"/>
                </a:lnTo>
                <a:lnTo>
                  <a:pt x="0" y="4019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295" t="-258041" r="-24789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35569" y="849262"/>
            <a:ext cx="8038903" cy="4019451"/>
          </a:xfrm>
          <a:custGeom>
            <a:avLst/>
            <a:gdLst/>
            <a:ahLst/>
            <a:cxnLst/>
            <a:rect r="r" b="b" t="t" l="l"/>
            <a:pathLst>
              <a:path h="4019451" w="8038903">
                <a:moveTo>
                  <a:pt x="0" y="0"/>
                </a:moveTo>
                <a:lnTo>
                  <a:pt x="8038903" y="0"/>
                </a:lnTo>
                <a:lnTo>
                  <a:pt x="8038903" y="4019451"/>
                </a:lnTo>
                <a:lnTo>
                  <a:pt x="0" y="4019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48506"/>
            <a:ext cx="2992630" cy="9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모델비교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69084"/>
            <a:ext cx="1659667" cy="64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VER_7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7443" y="5172075"/>
            <a:ext cx="3006227" cy="30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182" indent="-238591" lvl="1">
              <a:lnSpc>
                <a:spcPts val="2210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다르게 증강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8941" y="5090963"/>
            <a:ext cx="6516612" cy="4341693"/>
          </a:xfrm>
          <a:custGeom>
            <a:avLst/>
            <a:gdLst/>
            <a:ahLst/>
            <a:cxnLst/>
            <a:rect r="r" b="b" t="t" l="l"/>
            <a:pathLst>
              <a:path h="4341693" w="6516612">
                <a:moveTo>
                  <a:pt x="0" y="0"/>
                </a:moveTo>
                <a:lnTo>
                  <a:pt x="6516612" y="0"/>
                </a:lnTo>
                <a:lnTo>
                  <a:pt x="6516612" y="4341693"/>
                </a:lnTo>
                <a:lnTo>
                  <a:pt x="0" y="4341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57860" y="5090963"/>
            <a:ext cx="6516612" cy="4341693"/>
          </a:xfrm>
          <a:custGeom>
            <a:avLst/>
            <a:gdLst/>
            <a:ahLst/>
            <a:cxnLst/>
            <a:rect r="r" b="b" t="t" l="l"/>
            <a:pathLst>
              <a:path h="4341693" w="6516612">
                <a:moveTo>
                  <a:pt x="0" y="0"/>
                </a:moveTo>
                <a:lnTo>
                  <a:pt x="6516612" y="0"/>
                </a:lnTo>
                <a:lnTo>
                  <a:pt x="6516612" y="4341693"/>
                </a:lnTo>
                <a:lnTo>
                  <a:pt x="0" y="4341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0372" y="849262"/>
            <a:ext cx="5005071" cy="4050073"/>
          </a:xfrm>
          <a:custGeom>
            <a:avLst/>
            <a:gdLst/>
            <a:ahLst/>
            <a:cxnLst/>
            <a:rect r="r" b="b" t="t" l="l"/>
            <a:pathLst>
              <a:path h="4050073" w="5005071">
                <a:moveTo>
                  <a:pt x="0" y="0"/>
                </a:moveTo>
                <a:lnTo>
                  <a:pt x="5005071" y="0"/>
                </a:lnTo>
                <a:lnTo>
                  <a:pt x="5005071" y="4050073"/>
                </a:lnTo>
                <a:lnTo>
                  <a:pt x="0" y="4050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967" t="-212322" r="-182772" b="-112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4327" y="849262"/>
            <a:ext cx="8100145" cy="4050073"/>
          </a:xfrm>
          <a:custGeom>
            <a:avLst/>
            <a:gdLst/>
            <a:ahLst/>
            <a:cxnLst/>
            <a:rect r="r" b="b" t="t" l="l"/>
            <a:pathLst>
              <a:path h="4050073" w="8100145">
                <a:moveTo>
                  <a:pt x="0" y="0"/>
                </a:moveTo>
                <a:lnTo>
                  <a:pt x="8100145" y="0"/>
                </a:lnTo>
                <a:lnTo>
                  <a:pt x="8100145" y="4050073"/>
                </a:lnTo>
                <a:lnTo>
                  <a:pt x="0" y="4050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57860" y="5090963"/>
            <a:ext cx="6516612" cy="4341693"/>
          </a:xfrm>
          <a:custGeom>
            <a:avLst/>
            <a:gdLst/>
            <a:ahLst/>
            <a:cxnLst/>
            <a:rect r="r" b="b" t="t" l="l"/>
            <a:pathLst>
              <a:path h="4341693" w="6516612">
                <a:moveTo>
                  <a:pt x="0" y="0"/>
                </a:moveTo>
                <a:lnTo>
                  <a:pt x="6516612" y="0"/>
                </a:lnTo>
                <a:lnTo>
                  <a:pt x="6516612" y="4341693"/>
                </a:lnTo>
                <a:lnTo>
                  <a:pt x="0" y="4341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58941" y="5090963"/>
            <a:ext cx="6516612" cy="4341693"/>
          </a:xfrm>
          <a:custGeom>
            <a:avLst/>
            <a:gdLst/>
            <a:ahLst/>
            <a:cxnLst/>
            <a:rect r="r" b="b" t="t" l="l"/>
            <a:pathLst>
              <a:path h="4341693" w="6516612">
                <a:moveTo>
                  <a:pt x="0" y="0"/>
                </a:moveTo>
                <a:lnTo>
                  <a:pt x="6516612" y="0"/>
                </a:lnTo>
                <a:lnTo>
                  <a:pt x="6516612" y="4341693"/>
                </a:lnTo>
                <a:lnTo>
                  <a:pt x="0" y="43416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48506"/>
            <a:ext cx="2992630" cy="9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모델비교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69084"/>
            <a:ext cx="1659667" cy="64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VER_9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7443" y="5172075"/>
            <a:ext cx="3006227" cy="30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182" indent="-238591" lvl="1">
              <a:lnSpc>
                <a:spcPts val="2210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배경 이미지 추가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20372" y="849262"/>
            <a:ext cx="4989047" cy="4050073"/>
            <a:chOff x="0" y="0"/>
            <a:chExt cx="100124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6000">
              <a:off x="-709" y="-873"/>
              <a:ext cx="1002658" cy="814546"/>
            </a:xfrm>
            <a:custGeom>
              <a:avLst/>
              <a:gdLst/>
              <a:ahLst/>
              <a:cxnLst/>
              <a:rect r="r" b="b" t="t" l="l"/>
              <a:pathLst>
                <a:path h="814546" w="1002658">
                  <a:moveTo>
                    <a:pt x="0" y="1747"/>
                  </a:moveTo>
                  <a:lnTo>
                    <a:pt x="1001240" y="0"/>
                  </a:lnTo>
                  <a:lnTo>
                    <a:pt x="1002658" y="812799"/>
                  </a:lnTo>
                  <a:lnTo>
                    <a:pt x="1419" y="814546"/>
                  </a:lnTo>
                  <a:close/>
                </a:path>
              </a:pathLst>
            </a:custGeom>
            <a:blipFill>
              <a:blip r:embed="rId3"/>
              <a:stretch>
                <a:fillRect l="-151113" t="-308196" r="-2217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74327" y="849262"/>
            <a:ext cx="8100145" cy="4050073"/>
            <a:chOff x="0" y="0"/>
            <a:chExt cx="16256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5600" cy="812800"/>
            </a:xfrm>
            <a:custGeom>
              <a:avLst/>
              <a:gdLst/>
              <a:ahLst/>
              <a:cxnLst/>
              <a:rect r="r" b="b" t="t" l="l"/>
              <a:pathLst>
                <a:path h="812800" w="1625600">
                  <a:moveTo>
                    <a:pt x="0" y="0"/>
                  </a:moveTo>
                  <a:lnTo>
                    <a:pt x="1625600" y="0"/>
                  </a:lnTo>
                  <a:lnTo>
                    <a:pt x="16256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458941" y="5089835"/>
            <a:ext cx="6516612" cy="4341693"/>
            <a:chOff x="0" y="0"/>
            <a:chExt cx="1219962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9962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962">
                  <a:moveTo>
                    <a:pt x="0" y="0"/>
                  </a:moveTo>
                  <a:lnTo>
                    <a:pt x="1219962" y="0"/>
                  </a:lnTo>
                  <a:lnTo>
                    <a:pt x="121996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257860" y="5089835"/>
            <a:ext cx="6516612" cy="4341693"/>
            <a:chOff x="0" y="0"/>
            <a:chExt cx="1219962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9962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962">
                  <a:moveTo>
                    <a:pt x="0" y="0"/>
                  </a:moveTo>
                  <a:lnTo>
                    <a:pt x="1219962" y="0"/>
                  </a:lnTo>
                  <a:lnTo>
                    <a:pt x="121996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48506"/>
            <a:ext cx="2992630" cy="9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모델비교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669084"/>
            <a:ext cx="1964112" cy="64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7"/>
              </a:lnSpc>
            </a:pPr>
            <a:r>
              <a:rPr lang="en-US" sz="3784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VER_12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7443" y="5172075"/>
            <a:ext cx="3253887" cy="30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182" indent="-238591" lvl="1">
              <a:lnSpc>
                <a:spcPts val="2210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스타필드 실데이터 추가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946709" y="849262"/>
          <a:ext cx="13312591" cy="8348732"/>
        </p:xfrm>
        <a:graphic>
          <a:graphicData uri="http://schemas.openxmlformats.org/drawingml/2006/table">
            <a:tbl>
              <a:tblPr/>
              <a:tblGrid>
                <a:gridCol w="2500651"/>
                <a:gridCol w="2534074"/>
                <a:gridCol w="2582334"/>
                <a:gridCol w="2743202"/>
                <a:gridCol w="2952329"/>
              </a:tblGrid>
              <a:tr h="10502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VER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VER 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VER 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VER 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</a:tr>
              <a:tr h="10017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데이터셋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오픈소스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다른 증강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+ 배경 이미지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+ 실데이터, 배경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3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최적 Conf 값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0.455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0.415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0.406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0.406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2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최대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F1-Score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32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0.81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32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0.9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32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0.9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074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0.9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38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Precision-Recall 균형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Recall이 높아지면 Precision 급감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→ 균형 부족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PR 균형이 개선,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상대적으로 높은 Recall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Precision이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전반적으로 높고 안정적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가장 이상적인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균형을 유지</a:t>
                      </a:r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9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성능지표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mAP@0.5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32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32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0.926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832"/>
                        </a:lnSpc>
                        <a:defRPr/>
                      </a:pPr>
                      <a:r>
                        <a:rPr lang="en-US" sz="24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0.932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074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0.932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3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단점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오탐지 多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과탐지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C2C2C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실제 환경 탐지 ↓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윤고딕 Semi-Bold"/>
                          <a:ea typeface="윤고딕 Semi-Bold"/>
                          <a:cs typeface="윤고딕 Semi-Bold"/>
                          <a:sym typeface="윤고딕 Semi-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FF91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48506"/>
            <a:ext cx="2918009" cy="9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지표비교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70444" y="634665"/>
            <a:ext cx="7089381" cy="4218182"/>
          </a:xfrm>
          <a:custGeom>
            <a:avLst/>
            <a:gdLst/>
            <a:ahLst/>
            <a:cxnLst/>
            <a:rect r="r" b="b" t="t" l="l"/>
            <a:pathLst>
              <a:path h="4218182" w="7089381">
                <a:moveTo>
                  <a:pt x="0" y="0"/>
                </a:moveTo>
                <a:lnTo>
                  <a:pt x="7089381" y="0"/>
                </a:lnTo>
                <a:lnTo>
                  <a:pt x="7089381" y="4218182"/>
                </a:lnTo>
                <a:lnTo>
                  <a:pt x="0" y="4218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6765" y="5287262"/>
            <a:ext cx="7074643" cy="4253629"/>
          </a:xfrm>
          <a:custGeom>
            <a:avLst/>
            <a:gdLst/>
            <a:ahLst/>
            <a:cxnLst/>
            <a:rect r="r" b="b" t="t" l="l"/>
            <a:pathLst>
              <a:path h="4253629" w="7074643">
                <a:moveTo>
                  <a:pt x="0" y="0"/>
                </a:moveTo>
                <a:lnTo>
                  <a:pt x="7074643" y="0"/>
                </a:lnTo>
                <a:lnTo>
                  <a:pt x="7074643" y="4253628"/>
                </a:lnTo>
                <a:lnTo>
                  <a:pt x="0" y="4253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70444" y="5287262"/>
            <a:ext cx="7089381" cy="4253629"/>
          </a:xfrm>
          <a:custGeom>
            <a:avLst/>
            <a:gdLst/>
            <a:ahLst/>
            <a:cxnLst/>
            <a:rect r="r" b="b" t="t" l="l"/>
            <a:pathLst>
              <a:path h="4253629" w="7089381">
                <a:moveTo>
                  <a:pt x="0" y="0"/>
                </a:moveTo>
                <a:lnTo>
                  <a:pt x="7089381" y="0"/>
                </a:lnTo>
                <a:lnTo>
                  <a:pt x="7089381" y="4253628"/>
                </a:lnTo>
                <a:lnTo>
                  <a:pt x="0" y="425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48506"/>
            <a:ext cx="2918009" cy="9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지표비교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15357" y="3816970"/>
            <a:ext cx="6457286" cy="132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1"/>
              </a:lnSpc>
            </a:pPr>
            <a:r>
              <a:rPr lang="en-US" sz="7551">
                <a:solidFill>
                  <a:srgbClr val="FF91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펫파인더 시연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68262"/>
            <a:ext cx="3124216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385" t="0" r="3385" b="0"/>
          <a:stretch>
            <a:fillRect/>
          </a:stretch>
        </p:blipFill>
        <p:spPr>
          <a:xfrm flipH="false" flipV="false" rot="0">
            <a:off x="0" y="2384941"/>
            <a:ext cx="18288000" cy="55171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4710" y="942975"/>
            <a:ext cx="5168114" cy="79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4486">
                <a:solidFill>
                  <a:srgbClr val="C8C8C8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05 펫파인더 시연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8262"/>
            <a:ext cx="3124216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21001" y="3623215"/>
            <a:ext cx="7215275" cy="132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1"/>
              </a:lnSpc>
            </a:pPr>
            <a:r>
              <a:rPr lang="en-US" sz="7551">
                <a:solidFill>
                  <a:srgbClr val="FF91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펫파인더 시연 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21001" y="3623215"/>
            <a:ext cx="7215275" cy="132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1"/>
              </a:lnSpc>
            </a:pPr>
            <a:r>
              <a:rPr lang="en-US" sz="7551">
                <a:solidFill>
                  <a:srgbClr val="FF91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피드백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22367" y="2010384"/>
            <a:ext cx="1398769" cy="87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32"/>
              </a:lnSpc>
            </a:pPr>
            <a:r>
              <a:rPr lang="en-US" sz="5110" b="true">
                <a:solidFill>
                  <a:srgbClr val="FF914D"/>
                </a:solidFill>
                <a:latin typeface="Futura Bold"/>
                <a:ea typeface="Futura Bold"/>
                <a:cs typeface="Futura Bold"/>
                <a:sym typeface="Futura Bold"/>
              </a:rPr>
              <a:t>01.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242584" y="2175473"/>
            <a:ext cx="3856277" cy="64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9"/>
              </a:lnSpc>
            </a:pPr>
            <a:r>
              <a:rPr lang="en-US" sz="4307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펫파인더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22367" y="7156290"/>
            <a:ext cx="1398769" cy="87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32"/>
              </a:lnSpc>
            </a:pPr>
            <a:r>
              <a:rPr lang="en-US" sz="5110" b="true">
                <a:solidFill>
                  <a:srgbClr val="FF914D"/>
                </a:solidFill>
                <a:latin typeface="Futura Bold"/>
                <a:ea typeface="Futura Bold"/>
                <a:cs typeface="Futura Bold"/>
                <a:sym typeface="Futura Bold"/>
              </a:rPr>
              <a:t>05.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42584" y="6030339"/>
            <a:ext cx="3749759" cy="64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9"/>
              </a:lnSpc>
            </a:pPr>
            <a:r>
              <a:rPr lang="en-US" sz="4307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모델비교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22367" y="3296819"/>
            <a:ext cx="1398769" cy="87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32"/>
              </a:lnSpc>
            </a:pPr>
            <a:r>
              <a:rPr lang="en-US" sz="5110" b="true">
                <a:solidFill>
                  <a:srgbClr val="FF914D"/>
                </a:solidFill>
                <a:latin typeface="Futura Bold"/>
                <a:ea typeface="Futura Bold"/>
                <a:cs typeface="Futura Bold"/>
                <a:sym typeface="Futura Bold"/>
              </a:rPr>
              <a:t>02.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42584" y="7328209"/>
            <a:ext cx="4060920" cy="64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9"/>
              </a:lnSpc>
            </a:pPr>
            <a:r>
              <a:rPr lang="en-US" sz="4307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시연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22367" y="4583253"/>
            <a:ext cx="1398769" cy="87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32"/>
              </a:lnSpc>
            </a:pPr>
            <a:r>
              <a:rPr lang="en-US" sz="5110" b="true">
                <a:solidFill>
                  <a:srgbClr val="FF914D"/>
                </a:solidFill>
                <a:latin typeface="Futura Bold"/>
                <a:ea typeface="Futura Bold"/>
                <a:cs typeface="Futura Bold"/>
                <a:sym typeface="Futura Bold"/>
              </a:rPr>
              <a:t>03.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42584" y="3461563"/>
            <a:ext cx="3856277" cy="64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9"/>
              </a:lnSpc>
            </a:pPr>
            <a:r>
              <a:rPr lang="en-US" sz="4307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사용기술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22367" y="5869688"/>
            <a:ext cx="1398769" cy="87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32"/>
              </a:lnSpc>
            </a:pPr>
            <a:r>
              <a:rPr lang="en-US" sz="5110" b="true">
                <a:solidFill>
                  <a:srgbClr val="FF914D"/>
                </a:solidFill>
                <a:latin typeface="Futura Bold"/>
                <a:ea typeface="Futura Bold"/>
                <a:cs typeface="Futura Bold"/>
                <a:sym typeface="Futura Bold"/>
              </a:rPr>
              <a:t>04.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42584" y="4743904"/>
            <a:ext cx="3856277" cy="64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9"/>
              </a:lnSpc>
            </a:pPr>
            <a:r>
              <a:rPr lang="en-US" sz="4307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진행과정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77079"/>
            <a:ext cx="6881554" cy="18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1"/>
              </a:lnSpc>
            </a:pPr>
            <a:r>
              <a:rPr lang="en-US" sz="11992">
                <a:solidFill>
                  <a:srgbClr val="FF914D"/>
                </a:solidFill>
                <a:latin typeface="Regular Brush"/>
                <a:ea typeface="Regular Brush"/>
                <a:cs typeface="Regular Brush"/>
                <a:sym typeface="Regular Brush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22367" y="8332342"/>
            <a:ext cx="1398769" cy="87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32"/>
              </a:lnSpc>
            </a:pPr>
            <a:r>
              <a:rPr lang="en-US" sz="5110" b="true">
                <a:solidFill>
                  <a:srgbClr val="FF914D"/>
                </a:solidFill>
                <a:latin typeface="Futura Bold"/>
                <a:ea typeface="Futura Bold"/>
                <a:cs typeface="Futura Bold"/>
                <a:sym typeface="Futura Bold"/>
              </a:rPr>
              <a:t>06.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42584" y="8504300"/>
            <a:ext cx="4060920" cy="64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9"/>
              </a:lnSpc>
            </a:pPr>
            <a:r>
              <a:rPr lang="en-US" sz="4307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피드백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1001" y="3623215"/>
            <a:ext cx="7215275" cy="132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1"/>
              </a:lnSpc>
            </a:pPr>
            <a:r>
              <a:rPr lang="en-US" sz="7551">
                <a:solidFill>
                  <a:srgbClr val="FF91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Q &amp; 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66070" y="3481888"/>
            <a:ext cx="9355860" cy="206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57"/>
              </a:lnSpc>
            </a:pPr>
            <a:r>
              <a:rPr lang="en-US" sz="12040">
                <a:solidFill>
                  <a:srgbClr val="FF6B57"/>
                </a:solidFill>
                <a:latin typeface="Regular Brush"/>
                <a:ea typeface="Regular Brush"/>
                <a:cs typeface="Regular Brush"/>
                <a:sym typeface="Regular Brush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15916" y="5127094"/>
            <a:ext cx="3456167" cy="76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5"/>
              </a:lnSpc>
            </a:pPr>
            <a:r>
              <a:rPr lang="en-US" sz="4382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77431"/>
            <a:ext cx="10021247" cy="241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sz="268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YOLO(You Only Look Once) 기반의</a:t>
            </a:r>
          </a:p>
          <a:p>
            <a:pPr algn="l">
              <a:lnSpc>
                <a:spcPts val="4891"/>
              </a:lnSpc>
            </a:pPr>
            <a:r>
              <a:rPr lang="en-US" sz="268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객체 감지 기술을 활용하여 쇼핑몰 광장 내 CCTV 영상에서</a:t>
            </a:r>
          </a:p>
          <a:p>
            <a:pPr algn="l">
              <a:lnSpc>
                <a:spcPts val="4891"/>
              </a:lnSpc>
            </a:pPr>
            <a:r>
              <a:rPr lang="en-US" sz="268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강아지를 식별하고, </a:t>
            </a:r>
            <a:r>
              <a:rPr lang="en-US" sz="2687" u="sng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특정 구역 내 반려견 개체수를 측정</a:t>
            </a:r>
            <a:r>
              <a:rPr lang="en-US" sz="268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하여</a:t>
            </a:r>
          </a:p>
          <a:p>
            <a:pPr algn="l">
              <a:lnSpc>
                <a:spcPts val="4891"/>
              </a:lnSpc>
            </a:pPr>
            <a:r>
              <a:rPr lang="en-US" sz="268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알레르기 고객이 우회할 수 있도록 정보 제공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4675734">
            <a:off x="4277338" y="5327189"/>
            <a:ext cx="12318679" cy="380759"/>
          </a:xfrm>
          <a:custGeom>
            <a:avLst/>
            <a:gdLst/>
            <a:ahLst/>
            <a:cxnLst/>
            <a:rect r="r" b="b" t="t" l="l"/>
            <a:pathLst>
              <a:path h="380759" w="12318679">
                <a:moveTo>
                  <a:pt x="0" y="0"/>
                </a:moveTo>
                <a:lnTo>
                  <a:pt x="12318679" y="0"/>
                </a:lnTo>
                <a:lnTo>
                  <a:pt x="12318679" y="380759"/>
                </a:lnTo>
                <a:lnTo>
                  <a:pt x="0" y="38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81251">
            <a:off x="9411577" y="-426228"/>
            <a:ext cx="9426698" cy="10945706"/>
            <a:chOff x="0" y="0"/>
            <a:chExt cx="5997635" cy="6964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7635" cy="6964088"/>
            </a:xfrm>
            <a:custGeom>
              <a:avLst/>
              <a:gdLst/>
              <a:ahLst/>
              <a:cxnLst/>
              <a:rect r="r" b="b" t="t" l="l"/>
              <a:pathLst>
                <a:path h="6964088" w="5997635">
                  <a:moveTo>
                    <a:pt x="5997635" y="0"/>
                  </a:moveTo>
                  <a:lnTo>
                    <a:pt x="5997635" y="6964088"/>
                  </a:lnTo>
                  <a:lnTo>
                    <a:pt x="1156344" y="696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664" t="0" r="-1044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648506"/>
            <a:ext cx="7313694" cy="9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펫파인더 PET FINDER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01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097921" y="4842482"/>
            <a:ext cx="88235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>
            <a:off x="13097921" y="1512837"/>
            <a:ext cx="0" cy="6622416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783507" y="1753179"/>
            <a:ext cx="1382189" cy="1382189"/>
          </a:xfrm>
          <a:custGeom>
            <a:avLst/>
            <a:gdLst/>
            <a:ahLst/>
            <a:cxnLst/>
            <a:rect r="r" b="b" t="t" l="l"/>
            <a:pathLst>
              <a:path h="1382189" w="1382189">
                <a:moveTo>
                  <a:pt x="0" y="0"/>
                </a:moveTo>
                <a:lnTo>
                  <a:pt x="1382189" y="0"/>
                </a:lnTo>
                <a:lnTo>
                  <a:pt x="1382189" y="1382190"/>
                </a:lnTo>
                <a:lnTo>
                  <a:pt x="0" y="1382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26973" y="5602179"/>
            <a:ext cx="2068528" cy="2068528"/>
          </a:xfrm>
          <a:custGeom>
            <a:avLst/>
            <a:gdLst/>
            <a:ahLst/>
            <a:cxnLst/>
            <a:rect r="r" b="b" t="t" l="l"/>
            <a:pathLst>
              <a:path h="2068528" w="2068528">
                <a:moveTo>
                  <a:pt x="0" y="0"/>
                </a:moveTo>
                <a:lnTo>
                  <a:pt x="2068528" y="0"/>
                </a:lnTo>
                <a:lnTo>
                  <a:pt x="2068528" y="2068529"/>
                </a:lnTo>
                <a:lnTo>
                  <a:pt x="0" y="2068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99826" y="1753179"/>
            <a:ext cx="1994215" cy="1382189"/>
          </a:xfrm>
          <a:custGeom>
            <a:avLst/>
            <a:gdLst/>
            <a:ahLst/>
            <a:cxnLst/>
            <a:rect r="r" b="b" t="t" l="l"/>
            <a:pathLst>
              <a:path h="1382189" w="1994215">
                <a:moveTo>
                  <a:pt x="0" y="0"/>
                </a:moveTo>
                <a:lnTo>
                  <a:pt x="1994216" y="0"/>
                </a:lnTo>
                <a:lnTo>
                  <a:pt x="1994216" y="1382190"/>
                </a:lnTo>
                <a:lnTo>
                  <a:pt x="0" y="1382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57" t="0" r="-445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43679" y="3209854"/>
            <a:ext cx="2392326" cy="2392326"/>
          </a:xfrm>
          <a:custGeom>
            <a:avLst/>
            <a:gdLst/>
            <a:ahLst/>
            <a:cxnLst/>
            <a:rect r="r" b="b" t="t" l="l"/>
            <a:pathLst>
              <a:path h="2392326" w="2392326">
                <a:moveTo>
                  <a:pt x="0" y="0"/>
                </a:moveTo>
                <a:lnTo>
                  <a:pt x="2392326" y="0"/>
                </a:lnTo>
                <a:lnTo>
                  <a:pt x="2392326" y="2392325"/>
                </a:lnTo>
                <a:lnTo>
                  <a:pt x="0" y="239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48506"/>
            <a:ext cx="2744970" cy="9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사용기술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83909" y="3580588"/>
            <a:ext cx="2426051" cy="55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3152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데이터 크롤링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6683" y="3523438"/>
            <a:ext cx="2655838" cy="188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3"/>
              </a:lnSpc>
            </a:pPr>
            <a:r>
              <a:rPr lang="en-US" sz="3152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데이터 라벨링, </a:t>
            </a:r>
          </a:p>
          <a:p>
            <a:pPr algn="ctr">
              <a:lnSpc>
                <a:spcPts val="5013"/>
              </a:lnSpc>
            </a:pPr>
            <a:r>
              <a:rPr lang="en-US" sz="3152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데이터셋 분할,</a:t>
            </a:r>
          </a:p>
          <a:p>
            <a:pPr algn="ctr">
              <a:lnSpc>
                <a:spcPts val="5013"/>
              </a:lnSpc>
            </a:pPr>
            <a:r>
              <a:rPr lang="en-US" sz="3152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전처리, 증강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92599" y="7604033"/>
            <a:ext cx="1537276" cy="55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3152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모델학습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71204" y="5468691"/>
            <a:ext cx="1537276" cy="55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3152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출력화면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5333507" y="0"/>
            <a:ext cx="0" cy="10287000"/>
          </a:xfrm>
          <a:prstGeom prst="line">
            <a:avLst/>
          </a:prstGeom>
          <a:ln cap="flat" w="19050">
            <a:solidFill>
              <a:srgbClr val="FF91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205306" y="1470927"/>
            <a:ext cx="287298" cy="2872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6921" lIns="56921" bIns="56921" rIns="5692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94419" y="4496479"/>
            <a:ext cx="5813992" cy="4392884"/>
          </a:xfrm>
          <a:custGeom>
            <a:avLst/>
            <a:gdLst/>
            <a:ahLst/>
            <a:cxnLst/>
            <a:rect r="r" b="b" t="t" l="l"/>
            <a:pathLst>
              <a:path h="4392884" w="5813992">
                <a:moveTo>
                  <a:pt x="0" y="0"/>
                </a:moveTo>
                <a:lnTo>
                  <a:pt x="5813992" y="0"/>
                </a:lnTo>
                <a:lnTo>
                  <a:pt x="5813992" y="4392883"/>
                </a:lnTo>
                <a:lnTo>
                  <a:pt x="0" y="4392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964" t="0" r="-935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34460" y="4496479"/>
            <a:ext cx="4244141" cy="4392884"/>
          </a:xfrm>
          <a:custGeom>
            <a:avLst/>
            <a:gdLst/>
            <a:ahLst/>
            <a:cxnLst/>
            <a:rect r="r" b="b" t="t" l="l"/>
            <a:pathLst>
              <a:path h="4392884" w="4244141">
                <a:moveTo>
                  <a:pt x="0" y="0"/>
                </a:moveTo>
                <a:lnTo>
                  <a:pt x="4244142" y="0"/>
                </a:lnTo>
                <a:lnTo>
                  <a:pt x="4244142" y="4392883"/>
                </a:lnTo>
                <a:lnTo>
                  <a:pt x="0" y="4392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004" t="0" r="-4200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68262"/>
            <a:ext cx="274497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169" b="true">
                <a:solidFill>
                  <a:srgbClr val="FF914D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48506"/>
            <a:ext cx="2992630" cy="18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</a:t>
            </a:r>
          </a:p>
          <a:p>
            <a:pPr algn="l">
              <a:lnSpc>
                <a:spcPts val="7343"/>
              </a:lnSpc>
            </a:pPr>
            <a:r>
              <a:rPr lang="en-US" sz="5245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진행과정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53027" y="1204068"/>
            <a:ext cx="454827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2C2C2C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주제 선정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73505" y="2347863"/>
            <a:ext cx="4943033" cy="132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855" indent="-277927" lvl="1">
              <a:lnSpc>
                <a:spcPts val="3243"/>
              </a:lnSpc>
              <a:buFont typeface="Arial"/>
              <a:buChar char="•"/>
            </a:pPr>
            <a:r>
              <a:rPr lang="en-US" sz="2574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오픈 소스 데이터셋</a:t>
            </a:r>
          </a:p>
          <a:p>
            <a:pPr algn="l">
              <a:lnSpc>
                <a:spcPts val="3243"/>
              </a:lnSpc>
            </a:pPr>
          </a:p>
          <a:p>
            <a:pPr algn="l" marL="555855" indent="-277927" lvl="1">
              <a:lnSpc>
                <a:spcPts val="4943"/>
              </a:lnSpc>
              <a:buFont typeface="Arial"/>
              <a:buChar char="•"/>
            </a:pPr>
            <a:r>
              <a:rPr lang="en-US" sz="2574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상용화되지 않은 고객 서비스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81423" y="8849262"/>
            <a:ext cx="2501954" cy="43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</a:pPr>
            <a:r>
              <a:rPr lang="en-US" sz="1958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강아지 출입가능 마크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5333507" y="0"/>
            <a:ext cx="0" cy="10287000"/>
          </a:xfrm>
          <a:prstGeom prst="line">
            <a:avLst/>
          </a:prstGeom>
          <a:ln cap="flat" w="19050">
            <a:solidFill>
              <a:srgbClr val="FF91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205306" y="1470927"/>
            <a:ext cx="287298" cy="2872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6921" lIns="56921" bIns="56921" rIns="5692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42678" y="5125257"/>
            <a:ext cx="462870" cy="462870"/>
            <a:chOff x="0" y="0"/>
            <a:chExt cx="4064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61410" y="5125257"/>
            <a:ext cx="462870" cy="462870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89858" y="5841041"/>
            <a:ext cx="287298" cy="28729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6921" lIns="56921" bIns="56921" rIns="5692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04783" y="5143500"/>
            <a:ext cx="462870" cy="462870"/>
            <a:chOff x="0" y="0"/>
            <a:chExt cx="4064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849226" y="5841041"/>
            <a:ext cx="4747358" cy="483367"/>
          </a:xfrm>
          <a:custGeom>
            <a:avLst/>
            <a:gdLst/>
            <a:ahLst/>
            <a:cxnLst/>
            <a:rect r="r" b="b" t="t" l="l"/>
            <a:pathLst>
              <a:path h="483367" w="4747358">
                <a:moveTo>
                  <a:pt x="0" y="0"/>
                </a:moveTo>
                <a:lnTo>
                  <a:pt x="4747358" y="0"/>
                </a:lnTo>
                <a:lnTo>
                  <a:pt x="4747358" y="483368"/>
                </a:lnTo>
                <a:lnTo>
                  <a:pt x="0" y="483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853027" y="1204068"/>
            <a:ext cx="454827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2C2C2C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수집 과정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51312" y="1633347"/>
            <a:ext cx="4548273" cy="376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3"/>
              </a:lnSpc>
            </a:pPr>
          </a:p>
          <a:p>
            <a:pPr algn="ctr">
              <a:lnSpc>
                <a:spcPts val="5063"/>
              </a:lnSpc>
            </a:pPr>
            <a:r>
              <a:rPr lang="en-US" sz="2544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스타필드 3곳에 정보제공 요청</a:t>
            </a:r>
          </a:p>
          <a:p>
            <a:pPr algn="ctr">
              <a:lnSpc>
                <a:spcPts val="5063"/>
              </a:lnSpc>
            </a:pPr>
            <a:r>
              <a:rPr lang="en-US" sz="2544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▽</a:t>
            </a:r>
          </a:p>
          <a:p>
            <a:pPr algn="ctr">
              <a:lnSpc>
                <a:spcPts val="5063"/>
              </a:lnSpc>
            </a:pPr>
            <a:r>
              <a:rPr lang="en-US" sz="2544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웹 크롤링 &amp;</a:t>
            </a:r>
          </a:p>
          <a:p>
            <a:pPr algn="ctr">
              <a:lnSpc>
                <a:spcPts val="5063"/>
              </a:lnSpc>
            </a:pPr>
            <a:r>
              <a:rPr lang="en-US" sz="2544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쇼핑몰 실데이터 수집 </a:t>
            </a:r>
          </a:p>
          <a:p>
            <a:pPr algn="ctr">
              <a:lnSpc>
                <a:spcPts val="506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333905" y="4543510"/>
            <a:ext cx="3778000" cy="158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sz="4355">
                <a:solidFill>
                  <a:srgbClr val="FF91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직접</a:t>
            </a:r>
          </a:p>
          <a:p>
            <a:pPr algn="ctr">
              <a:lnSpc>
                <a:spcPts val="6097"/>
              </a:lnSpc>
            </a:pPr>
            <a:r>
              <a:rPr lang="en-US" sz="4355">
                <a:solidFill>
                  <a:srgbClr val="FF91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학습 시도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3027" y="5556065"/>
            <a:ext cx="454827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2C2C2C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기존 모델의 한계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51312" y="6704774"/>
            <a:ext cx="4548273" cy="312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3"/>
              </a:lnSpc>
            </a:pPr>
            <a:r>
              <a:rPr lang="en-US" sz="2544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YOLO11n - coco8.yaml</a:t>
            </a:r>
          </a:p>
          <a:p>
            <a:pPr algn="ctr">
              <a:lnSpc>
                <a:spcPts val="5063"/>
              </a:lnSpc>
            </a:pPr>
            <a:r>
              <a:rPr lang="en-US" sz="2544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▽</a:t>
            </a:r>
          </a:p>
          <a:p>
            <a:pPr algn="ctr">
              <a:lnSpc>
                <a:spcPts val="5063"/>
              </a:lnSpc>
            </a:pPr>
            <a:r>
              <a:rPr lang="en-US" sz="2544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YOLO-world2-lvis.yaml</a:t>
            </a:r>
          </a:p>
          <a:p>
            <a:pPr algn="ctr">
              <a:lnSpc>
                <a:spcPts val="5063"/>
              </a:lnSpc>
            </a:pPr>
            <a:r>
              <a:rPr lang="en-US" sz="2544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▽</a:t>
            </a:r>
          </a:p>
          <a:p>
            <a:pPr algn="ctr">
              <a:lnSpc>
                <a:spcPts val="5063"/>
              </a:lnSpc>
            </a:pPr>
            <a:r>
              <a:rPr lang="en-US" sz="2544">
                <a:solidFill>
                  <a:srgbClr val="707070"/>
                </a:solidFill>
                <a:latin typeface="윤고딕"/>
                <a:ea typeface="윤고딕"/>
                <a:cs typeface="윤고딕"/>
                <a:sym typeface="윤고딕"/>
              </a:rPr>
              <a:t>YOLO11n - dog-pose.yaml</a:t>
            </a:r>
          </a:p>
        </p:txBody>
      </p:sp>
    </p:spTree>
  </p:cSld>
  <p:clrMapOvr>
    <a:masterClrMapping/>
  </p:clrMapOvr>
  <p:transition spd="med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5815" y="2947967"/>
            <a:ext cx="12596370" cy="6033506"/>
          </a:xfrm>
          <a:custGeom>
            <a:avLst/>
            <a:gdLst/>
            <a:ahLst/>
            <a:cxnLst/>
            <a:rect r="r" b="b" t="t" l="l"/>
            <a:pathLst>
              <a:path h="6033506" w="12596370">
                <a:moveTo>
                  <a:pt x="0" y="0"/>
                </a:moveTo>
                <a:lnTo>
                  <a:pt x="12596370" y="0"/>
                </a:lnTo>
                <a:lnTo>
                  <a:pt x="12596370" y="6033506"/>
                </a:lnTo>
                <a:lnTo>
                  <a:pt x="0" y="6033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" t="-13135" r="0" b="-1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2780" y="1103875"/>
            <a:ext cx="576605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수집/전처리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55042" y="1227700"/>
            <a:ext cx="4884886" cy="95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316" indent="-274658" lvl="1">
              <a:lnSpc>
                <a:spcPts val="2544"/>
              </a:lnSpc>
              <a:buFont typeface="Arial"/>
              <a:buChar char="•"/>
            </a:pPr>
            <a:r>
              <a:rPr lang="en-US" sz="2544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데이터 크롤링</a:t>
            </a:r>
          </a:p>
          <a:p>
            <a:pPr algn="l">
              <a:lnSpc>
                <a:spcPts val="2544"/>
              </a:lnSpc>
            </a:pPr>
          </a:p>
          <a:p>
            <a:pPr algn="l" marL="549316" indent="-274658" lvl="1">
              <a:lnSpc>
                <a:spcPts val="2544"/>
              </a:lnSpc>
              <a:buFont typeface="Arial"/>
              <a:buChar char="•"/>
            </a:pPr>
            <a:r>
              <a:rPr lang="en-US" sz="2544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ROBO FLOW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71345" y="5125257"/>
            <a:ext cx="462870" cy="462870"/>
            <a:chOff x="0" y="0"/>
            <a:chExt cx="4064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0077" y="5125257"/>
            <a:ext cx="462870" cy="462870"/>
            <a:chOff x="0" y="0"/>
            <a:chExt cx="4064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3450" y="5143500"/>
            <a:ext cx="462870" cy="462870"/>
            <a:chOff x="0" y="0"/>
            <a:chExt cx="4064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80700" y="5125257"/>
            <a:ext cx="462870" cy="462870"/>
            <a:chOff x="0" y="0"/>
            <a:chExt cx="4064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999433" y="5125257"/>
            <a:ext cx="462870" cy="462870"/>
            <a:chOff x="0" y="0"/>
            <a:chExt cx="406400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342806" y="5143500"/>
            <a:ext cx="462870" cy="462870"/>
            <a:chOff x="0" y="0"/>
            <a:chExt cx="40640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</p:spTree>
  </p:cSld>
  <p:clrMapOvr>
    <a:masterClrMapping/>
  </p:clrMapOvr>
  <p:transition spd="med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6828" y="4456312"/>
            <a:ext cx="11454343" cy="1837245"/>
          </a:xfrm>
          <a:custGeom>
            <a:avLst/>
            <a:gdLst/>
            <a:ahLst/>
            <a:cxnLst/>
            <a:rect r="r" b="b" t="t" l="l"/>
            <a:pathLst>
              <a:path h="1837245" w="11454343">
                <a:moveTo>
                  <a:pt x="0" y="0"/>
                </a:moveTo>
                <a:lnTo>
                  <a:pt x="11454344" y="0"/>
                </a:lnTo>
                <a:lnTo>
                  <a:pt x="11454344" y="1837246"/>
                </a:lnTo>
                <a:lnTo>
                  <a:pt x="0" y="1837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88" r="0" b="-29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0041" y="1227700"/>
            <a:ext cx="4884886" cy="284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316" indent="-274658" lvl="1">
              <a:lnSpc>
                <a:spcPts val="2544"/>
              </a:lnSpc>
              <a:buFont typeface="Arial"/>
              <a:buChar char="•"/>
            </a:pPr>
            <a:r>
              <a:rPr lang="en-US" sz="2544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ROBOFLOW</a:t>
            </a:r>
          </a:p>
          <a:p>
            <a:pPr algn="l">
              <a:lnSpc>
                <a:spcPts val="2544"/>
              </a:lnSpc>
            </a:pPr>
          </a:p>
          <a:p>
            <a:pPr algn="l" marL="549316" indent="-274658" lvl="1">
              <a:lnSpc>
                <a:spcPts val="2544"/>
              </a:lnSpc>
              <a:buFont typeface="Arial"/>
              <a:buChar char="•"/>
            </a:pPr>
            <a:r>
              <a:rPr lang="en-US" sz="2544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VS code</a:t>
            </a:r>
          </a:p>
          <a:p>
            <a:pPr algn="l">
              <a:lnSpc>
                <a:spcPts val="2544"/>
              </a:lnSpc>
            </a:pPr>
          </a:p>
          <a:p>
            <a:pPr algn="l" marL="549316" indent="-274658" lvl="1">
              <a:lnSpc>
                <a:spcPts val="2544"/>
              </a:lnSpc>
              <a:buFont typeface="Arial"/>
              <a:buChar char="•"/>
            </a:pPr>
            <a:r>
              <a:rPr lang="en-US" sz="2544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Jupyter</a:t>
            </a:r>
          </a:p>
          <a:p>
            <a:pPr algn="l">
              <a:lnSpc>
                <a:spcPts val="2544"/>
              </a:lnSpc>
            </a:pPr>
          </a:p>
          <a:p>
            <a:pPr algn="l" marL="549316" indent="-274658" lvl="1">
              <a:lnSpc>
                <a:spcPts val="2544"/>
              </a:lnSpc>
              <a:buFont typeface="Arial"/>
              <a:buChar char="•"/>
            </a:pPr>
            <a:r>
              <a:rPr lang="en-US" sz="2544">
                <a:solidFill>
                  <a:srgbClr val="2C2C2C"/>
                </a:solidFill>
                <a:latin typeface="윤고딕"/>
                <a:ea typeface="윤고딕"/>
                <a:cs typeface="윤고딕"/>
                <a:sym typeface="윤고딕"/>
              </a:rPr>
              <a:t>COLAB</a:t>
            </a:r>
          </a:p>
          <a:p>
            <a:pPr algn="l">
              <a:lnSpc>
                <a:spcPts val="2544"/>
              </a:lnSpc>
            </a:pPr>
          </a:p>
          <a:p>
            <a:pPr algn="l">
              <a:lnSpc>
                <a:spcPts val="2544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71345" y="5125257"/>
            <a:ext cx="462870" cy="462870"/>
            <a:chOff x="0" y="0"/>
            <a:chExt cx="4064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90077" y="5125257"/>
            <a:ext cx="462870" cy="462870"/>
            <a:chOff x="0" y="0"/>
            <a:chExt cx="4064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3450" y="5143500"/>
            <a:ext cx="462870" cy="462870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680700" y="5125257"/>
            <a:ext cx="462870" cy="462870"/>
            <a:chOff x="0" y="0"/>
            <a:chExt cx="4064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999433" y="5125257"/>
            <a:ext cx="462870" cy="462870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342806" y="5143500"/>
            <a:ext cx="462870" cy="462870"/>
            <a:chOff x="0" y="0"/>
            <a:chExt cx="406400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02780" y="1103875"/>
            <a:ext cx="576605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모델학습</a:t>
            </a:r>
          </a:p>
        </p:txBody>
      </p:sp>
    </p:spTree>
  </p:cSld>
  <p:clrMapOvr>
    <a:masterClrMapping/>
  </p:clrMapOvr>
  <p:transition spd="med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05604" y="1214895"/>
            <a:ext cx="4792051" cy="8423400"/>
            <a:chOff x="0" y="0"/>
            <a:chExt cx="1201447" cy="21118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447" cy="2111886"/>
            </a:xfrm>
            <a:custGeom>
              <a:avLst/>
              <a:gdLst/>
              <a:ahLst/>
              <a:cxnLst/>
              <a:rect r="r" b="b" t="t" l="l"/>
              <a:pathLst>
                <a:path h="2111886" w="1201447">
                  <a:moveTo>
                    <a:pt x="0" y="0"/>
                  </a:moveTo>
                  <a:lnTo>
                    <a:pt x="1201447" y="0"/>
                  </a:lnTo>
                  <a:lnTo>
                    <a:pt x="1201447" y="2111886"/>
                  </a:lnTo>
                  <a:lnTo>
                    <a:pt x="0" y="2111886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1201447" cy="20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92858" y="1306874"/>
            <a:ext cx="4629289" cy="8229847"/>
          </a:xfrm>
          <a:custGeom>
            <a:avLst/>
            <a:gdLst/>
            <a:ahLst/>
            <a:cxnLst/>
            <a:rect r="r" b="b" t="t" l="l"/>
            <a:pathLst>
              <a:path h="8229847" w="4629289">
                <a:moveTo>
                  <a:pt x="0" y="0"/>
                </a:moveTo>
                <a:lnTo>
                  <a:pt x="4629289" y="0"/>
                </a:lnTo>
                <a:lnTo>
                  <a:pt x="4629289" y="8229847"/>
                </a:lnTo>
                <a:lnTo>
                  <a:pt x="0" y="8229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90345" y="3124770"/>
            <a:ext cx="7617881" cy="5769270"/>
            <a:chOff x="0" y="0"/>
            <a:chExt cx="1909929" cy="14464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9929" cy="1446452"/>
            </a:xfrm>
            <a:custGeom>
              <a:avLst/>
              <a:gdLst/>
              <a:ahLst/>
              <a:cxnLst/>
              <a:rect r="r" b="b" t="t" l="l"/>
              <a:pathLst>
                <a:path h="1446452" w="1909929">
                  <a:moveTo>
                    <a:pt x="0" y="0"/>
                  </a:moveTo>
                  <a:lnTo>
                    <a:pt x="1909929" y="0"/>
                  </a:lnTo>
                  <a:lnTo>
                    <a:pt x="1909929" y="1446452"/>
                  </a:lnTo>
                  <a:lnTo>
                    <a:pt x="0" y="1446452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1909929" cy="1398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66006" y="3227110"/>
            <a:ext cx="7466559" cy="5576878"/>
          </a:xfrm>
          <a:custGeom>
            <a:avLst/>
            <a:gdLst/>
            <a:ahLst/>
            <a:cxnLst/>
            <a:rect r="r" b="b" t="t" l="l"/>
            <a:pathLst>
              <a:path h="5576878" w="7466559">
                <a:moveTo>
                  <a:pt x="0" y="0"/>
                </a:moveTo>
                <a:lnTo>
                  <a:pt x="7466559" y="0"/>
                </a:lnTo>
                <a:lnTo>
                  <a:pt x="7466559" y="5576878"/>
                </a:lnTo>
                <a:lnTo>
                  <a:pt x="0" y="5576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564" t="-18026" r="-47405" b="-2253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45121" y="2517599"/>
            <a:ext cx="1587443" cy="51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6"/>
              </a:lnSpc>
            </a:pPr>
            <a:r>
              <a:rPr lang="en-US" sz="2997">
                <a:solidFill>
                  <a:srgbClr val="0097B2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ver.web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34704" y="601081"/>
            <a:ext cx="1587443" cy="51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6"/>
              </a:lnSpc>
            </a:pPr>
            <a:r>
              <a:rPr lang="en-US" sz="2997">
                <a:solidFill>
                  <a:srgbClr val="0097B2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ver.app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93414" y="1683759"/>
            <a:ext cx="1975738" cy="201166"/>
          </a:xfrm>
          <a:custGeom>
            <a:avLst/>
            <a:gdLst/>
            <a:ahLst/>
            <a:cxnLst/>
            <a:rect r="r" b="b" t="t" l="l"/>
            <a:pathLst>
              <a:path h="201166" w="1975738">
                <a:moveTo>
                  <a:pt x="0" y="0"/>
                </a:moveTo>
                <a:lnTo>
                  <a:pt x="1975738" y="0"/>
                </a:lnTo>
                <a:lnTo>
                  <a:pt x="1975738" y="201166"/>
                </a:lnTo>
                <a:lnTo>
                  <a:pt x="0" y="201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02780" y="1103875"/>
            <a:ext cx="576605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91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구현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46541" y="1784342"/>
            <a:ext cx="1975738" cy="201166"/>
          </a:xfrm>
          <a:custGeom>
            <a:avLst/>
            <a:gdLst/>
            <a:ahLst/>
            <a:cxnLst/>
            <a:rect r="r" b="b" t="t" l="l"/>
            <a:pathLst>
              <a:path h="201166" w="1975738">
                <a:moveTo>
                  <a:pt x="0" y="0"/>
                </a:moveTo>
                <a:lnTo>
                  <a:pt x="1975738" y="0"/>
                </a:lnTo>
                <a:lnTo>
                  <a:pt x="1975738" y="201166"/>
                </a:lnTo>
                <a:lnTo>
                  <a:pt x="0" y="201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DAGeB3u6S3c</dc:identifier>
  <dcterms:modified xsi:type="dcterms:W3CDTF">2011-08-01T06:04:30Z</dcterms:modified>
  <cp:revision>1</cp:revision>
  <dc:title>Pet</dc:title>
</cp:coreProperties>
</file>